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59" r:id="rId7"/>
    <p:sldId id="260" r:id="rId8"/>
    <p:sldId id="261" r:id="rId9"/>
    <p:sldId id="262" r:id="rId10"/>
    <p:sldId id="263" r:id="rId11"/>
    <p:sldId id="271" r:id="rId12"/>
    <p:sldId id="264" r:id="rId13"/>
    <p:sldId id="265" r:id="rId14"/>
    <p:sldId id="266" r:id="rId15"/>
    <p:sldId id="267" r:id="rId16"/>
    <p:sldId id="268" r:id="rId17"/>
    <p:sldId id="280" r:id="rId18"/>
    <p:sldId id="270" r:id="rId19"/>
    <p:sldId id="269" r:id="rId20"/>
    <p:sldId id="272" r:id="rId21"/>
    <p:sldId id="273" r:id="rId22"/>
    <p:sldId id="274" r:id="rId23"/>
    <p:sldId id="275" r:id="rId24"/>
    <p:sldId id="276" r:id="rId25"/>
    <p:sldId id="277" r:id="rId26"/>
    <p:sldId id="278" r:id="rId27"/>
    <p:sldId id="27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8"/>
          <p:cNvSpPr txBox="1">
            <a:spLocks noChangeArrowheads="1"/>
          </p:cNvSpPr>
          <p:nvPr userDrawn="1"/>
        </p:nvSpPr>
        <p:spPr bwMode="auto">
          <a:xfrm>
            <a:off x="777631" y="44451"/>
            <a:ext cx="709247"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4400" b="1">
                <a:solidFill>
                  <a:schemeClr val="tx2"/>
                </a:solidFill>
                <a:latin typeface="Arial" charset="0"/>
              </a:defRPr>
            </a:lvl1pPr>
            <a:lvl2pPr marL="742950" indent="-285750" eaLnBrk="0" hangingPunct="0">
              <a:defRPr sz="4400" b="1">
                <a:solidFill>
                  <a:schemeClr val="tx2"/>
                </a:solidFill>
                <a:latin typeface="Arial" charset="0"/>
              </a:defRPr>
            </a:lvl2pPr>
            <a:lvl3pPr marL="1143000" indent="-228600" eaLnBrk="0" hangingPunct="0">
              <a:defRPr sz="4400" b="1">
                <a:solidFill>
                  <a:schemeClr val="tx2"/>
                </a:solidFill>
                <a:latin typeface="Arial" charset="0"/>
              </a:defRPr>
            </a:lvl3pPr>
            <a:lvl4pPr marL="1600200" indent="-228600" eaLnBrk="0" hangingPunct="0">
              <a:defRPr sz="4400" b="1">
                <a:solidFill>
                  <a:schemeClr val="tx2"/>
                </a:solidFill>
                <a:latin typeface="Arial" charset="0"/>
              </a:defRPr>
            </a:lvl4pPr>
            <a:lvl5pPr marL="2057400" indent="-228600" eaLnBrk="0" hangingPunct="0">
              <a:defRPr sz="4400" b="1">
                <a:solidFill>
                  <a:schemeClr val="tx2"/>
                </a:solidFill>
                <a:latin typeface="Arial" charset="0"/>
              </a:defRPr>
            </a:lvl5pPr>
            <a:lvl6pPr marL="2514600" indent="-228600" eaLnBrk="0" fontAlgn="base" hangingPunct="0">
              <a:spcBef>
                <a:spcPct val="0"/>
              </a:spcBef>
              <a:spcAft>
                <a:spcPct val="0"/>
              </a:spcAft>
              <a:defRPr sz="4400" b="1">
                <a:solidFill>
                  <a:schemeClr val="tx2"/>
                </a:solidFill>
                <a:latin typeface="Arial" charset="0"/>
              </a:defRPr>
            </a:lvl6pPr>
            <a:lvl7pPr marL="2971800" indent="-228600" eaLnBrk="0" fontAlgn="base" hangingPunct="0">
              <a:spcBef>
                <a:spcPct val="0"/>
              </a:spcBef>
              <a:spcAft>
                <a:spcPct val="0"/>
              </a:spcAft>
              <a:defRPr sz="4400" b="1">
                <a:solidFill>
                  <a:schemeClr val="tx2"/>
                </a:solidFill>
                <a:latin typeface="Arial" charset="0"/>
              </a:defRPr>
            </a:lvl7pPr>
            <a:lvl8pPr marL="3429000" indent="-228600" eaLnBrk="0" fontAlgn="base" hangingPunct="0">
              <a:spcBef>
                <a:spcPct val="0"/>
              </a:spcBef>
              <a:spcAft>
                <a:spcPct val="0"/>
              </a:spcAft>
              <a:defRPr sz="4400" b="1">
                <a:solidFill>
                  <a:schemeClr val="tx2"/>
                </a:solidFill>
                <a:latin typeface="Arial" charset="0"/>
              </a:defRPr>
            </a:lvl8pPr>
            <a:lvl9pPr marL="3886200" indent="-228600" eaLnBrk="0" fontAlgn="base" hangingPunct="0">
              <a:spcBef>
                <a:spcPct val="0"/>
              </a:spcBef>
              <a:spcAft>
                <a:spcPct val="0"/>
              </a:spcAft>
              <a:defRPr sz="4400" b="1">
                <a:solidFill>
                  <a:schemeClr val="tx2"/>
                </a:solidFill>
                <a:latin typeface="Arial" charset="0"/>
              </a:defRPr>
            </a:lvl9pPr>
          </a:lstStyle>
          <a:p>
            <a:pPr eaLnBrk="1" fontAlgn="base" hangingPunct="1">
              <a:spcBef>
                <a:spcPct val="50000"/>
              </a:spcBef>
              <a:spcAft>
                <a:spcPct val="0"/>
              </a:spcAft>
              <a:defRPr/>
            </a:pPr>
            <a:endParaRPr lang="en-US" altLang="en-US">
              <a:solidFill>
                <a:srgbClr val="000000"/>
              </a:solidFill>
            </a:endParaRPr>
          </a:p>
        </p:txBody>
      </p:sp>
      <p:pic>
        <p:nvPicPr>
          <p:cNvPr id="5" name="Picture 13" descr="ppoint lga backgroun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08" y="9525"/>
            <a:ext cx="12184185"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1316892" y="2217739"/>
            <a:ext cx="10363200" cy="1125537"/>
          </a:xfrm>
        </p:spPr>
        <p:txBody>
          <a:bodyPr/>
          <a:lstStyle>
            <a:lvl1pPr>
              <a:defRPr>
                <a:solidFill>
                  <a:schemeClr val="bg1"/>
                </a:solidFill>
              </a:defRPr>
            </a:lvl1pPr>
          </a:lstStyle>
          <a:p>
            <a:pPr lvl="0"/>
            <a:r>
              <a:rPr lang="en-GB" altLang="en-US" noProof="0"/>
              <a:t>Click to edit Master title style</a:t>
            </a:r>
          </a:p>
        </p:txBody>
      </p:sp>
      <p:sp>
        <p:nvSpPr>
          <p:cNvPr id="5124" name="Rectangle 4"/>
          <p:cNvSpPr>
            <a:spLocks noGrp="1" noChangeArrowheads="1"/>
          </p:cNvSpPr>
          <p:nvPr>
            <p:ph type="subTitle" idx="1"/>
          </p:nvPr>
        </p:nvSpPr>
        <p:spPr>
          <a:xfrm>
            <a:off x="1316892" y="3476625"/>
            <a:ext cx="8534400" cy="1752600"/>
          </a:xfrm>
        </p:spPr>
        <p:txBody>
          <a:bodyPr/>
          <a:lstStyle>
            <a:lvl1pPr marL="0" indent="0">
              <a:buFontTx/>
              <a:buNone/>
              <a:defRPr>
                <a:solidFill>
                  <a:schemeClr val="bg1"/>
                </a:solidFill>
              </a:defRPr>
            </a:lvl1pPr>
          </a:lstStyle>
          <a:p>
            <a:pPr lvl="0"/>
            <a:r>
              <a:rPr lang="en-GB" altLang="en-US" noProof="0"/>
              <a:t>Click to edit Master subtitle style</a:t>
            </a:r>
          </a:p>
        </p:txBody>
      </p:sp>
    </p:spTree>
    <p:extLst>
      <p:ext uri="{BB962C8B-B14F-4D97-AF65-F5344CB8AC3E}">
        <p14:creationId xmlns:p14="http://schemas.microsoft.com/office/powerpoint/2010/main" val="22585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1821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8615"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19015" y="274639"/>
            <a:ext cx="8042031"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19961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6917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5783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19016"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992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959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8692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401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0023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241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6094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19015"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719015"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Line 4"/>
          <p:cNvSpPr>
            <a:spLocks noChangeShapeType="1"/>
          </p:cNvSpPr>
          <p:nvPr/>
        </p:nvSpPr>
        <p:spPr bwMode="auto">
          <a:xfrm>
            <a:off x="719016" y="6453188"/>
            <a:ext cx="109454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GB" sz="4400" b="1">
              <a:solidFill>
                <a:srgbClr val="000000"/>
              </a:solidFill>
            </a:endParaRPr>
          </a:p>
        </p:txBody>
      </p:sp>
    </p:spTree>
    <p:extLst>
      <p:ext uri="{BB962C8B-B14F-4D97-AF65-F5344CB8AC3E}">
        <p14:creationId xmlns:p14="http://schemas.microsoft.com/office/powerpoint/2010/main" val="850597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b="1">
          <a:solidFill>
            <a:srgbClr val="91278F"/>
          </a:solidFill>
          <a:latin typeface="+mj-lt"/>
          <a:ea typeface="+mj-ea"/>
          <a:cs typeface="+mj-cs"/>
        </a:defRPr>
      </a:lvl1pPr>
      <a:lvl2pPr algn="l" rtl="0" eaLnBrk="0" fontAlgn="base" hangingPunct="0">
        <a:spcBef>
          <a:spcPct val="0"/>
        </a:spcBef>
        <a:spcAft>
          <a:spcPct val="0"/>
        </a:spcAft>
        <a:defRPr sz="4000" b="1">
          <a:solidFill>
            <a:srgbClr val="91278F"/>
          </a:solidFill>
          <a:latin typeface="Arial" charset="0"/>
        </a:defRPr>
      </a:lvl2pPr>
      <a:lvl3pPr algn="l" rtl="0" eaLnBrk="0" fontAlgn="base" hangingPunct="0">
        <a:spcBef>
          <a:spcPct val="0"/>
        </a:spcBef>
        <a:spcAft>
          <a:spcPct val="0"/>
        </a:spcAft>
        <a:defRPr sz="4000" b="1">
          <a:solidFill>
            <a:srgbClr val="91278F"/>
          </a:solidFill>
          <a:latin typeface="Arial" charset="0"/>
        </a:defRPr>
      </a:lvl3pPr>
      <a:lvl4pPr algn="l" rtl="0" eaLnBrk="0" fontAlgn="base" hangingPunct="0">
        <a:spcBef>
          <a:spcPct val="0"/>
        </a:spcBef>
        <a:spcAft>
          <a:spcPct val="0"/>
        </a:spcAft>
        <a:defRPr sz="4000" b="1">
          <a:solidFill>
            <a:srgbClr val="91278F"/>
          </a:solidFill>
          <a:latin typeface="Arial" charset="0"/>
        </a:defRPr>
      </a:lvl4pPr>
      <a:lvl5pPr algn="l" rtl="0" eaLnBrk="0" fontAlgn="base" hangingPunct="0">
        <a:spcBef>
          <a:spcPct val="0"/>
        </a:spcBef>
        <a:spcAft>
          <a:spcPct val="0"/>
        </a:spcAft>
        <a:defRPr sz="4000" b="1">
          <a:solidFill>
            <a:srgbClr val="91278F"/>
          </a:solidFill>
          <a:latin typeface="Arial" charset="0"/>
        </a:defRPr>
      </a:lvl5pPr>
      <a:lvl6pPr marL="457200" algn="l" rtl="0" fontAlgn="base">
        <a:spcBef>
          <a:spcPct val="0"/>
        </a:spcBef>
        <a:spcAft>
          <a:spcPct val="0"/>
        </a:spcAft>
        <a:defRPr sz="4000" b="1">
          <a:solidFill>
            <a:srgbClr val="91278F"/>
          </a:solidFill>
          <a:latin typeface="Arial" charset="0"/>
        </a:defRPr>
      </a:lvl6pPr>
      <a:lvl7pPr marL="914400" algn="l" rtl="0" fontAlgn="base">
        <a:spcBef>
          <a:spcPct val="0"/>
        </a:spcBef>
        <a:spcAft>
          <a:spcPct val="0"/>
        </a:spcAft>
        <a:defRPr sz="4000" b="1">
          <a:solidFill>
            <a:srgbClr val="91278F"/>
          </a:solidFill>
          <a:latin typeface="Arial" charset="0"/>
        </a:defRPr>
      </a:lvl7pPr>
      <a:lvl8pPr marL="1371600" algn="l" rtl="0" fontAlgn="base">
        <a:spcBef>
          <a:spcPct val="0"/>
        </a:spcBef>
        <a:spcAft>
          <a:spcPct val="0"/>
        </a:spcAft>
        <a:defRPr sz="4000" b="1">
          <a:solidFill>
            <a:srgbClr val="91278F"/>
          </a:solidFill>
          <a:latin typeface="Arial" charset="0"/>
        </a:defRPr>
      </a:lvl8pPr>
      <a:lvl9pPr marL="1828800" algn="l" rtl="0" fontAlgn="base">
        <a:spcBef>
          <a:spcPct val="0"/>
        </a:spcBef>
        <a:spcAft>
          <a:spcPct val="0"/>
        </a:spcAft>
        <a:defRPr sz="4000" b="1">
          <a:solidFill>
            <a:srgbClr val="91278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ornwall.gov.uk/jobs-and-careers/apprenticeships/apply-for-apprenticeship-levy-funds/" TargetMode="External"/><Relationship Id="rId2" Type="http://schemas.openxmlformats.org/officeDocument/2006/relationships/hyperlink" Target="https://www.brighton-hove.gov.uk/content/jobs/apprenticeships/apply-levy-transfer-funding" TargetMode="External"/><Relationship Id="rId1" Type="http://schemas.openxmlformats.org/officeDocument/2006/relationships/slideLayout" Target="../slideLayouts/slideLayout2.xml"/><Relationship Id="rId5" Type="http://schemas.openxmlformats.org/officeDocument/2006/relationships/hyperlink" Target="https://haveyoursay.westsussex.gov.uk/workforce-organisational-development/apprenticeship-levy-funding-application/" TargetMode="External"/><Relationship Id="rId4" Type="http://schemas.openxmlformats.org/officeDocument/2006/relationships/hyperlink" Target="https://www.kent.gov.uk/business/business-loans-and-funding/hire-an-apprentic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levymatchfinder.co.uk/"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16891" y="2856709"/>
            <a:ext cx="10363200" cy="1125537"/>
          </a:xfrm>
        </p:spPr>
        <p:txBody>
          <a:bodyPr/>
          <a:lstStyle/>
          <a:p>
            <a:pPr eaLnBrk="1" hangingPunct="1"/>
            <a:r>
              <a:rPr lang="en-GB" altLang="en-US" dirty="0"/>
              <a:t>Apprenticeship Levy Transfers:</a:t>
            </a:r>
            <a:br>
              <a:rPr lang="en-GB" altLang="en-US" dirty="0"/>
            </a:br>
            <a:r>
              <a:rPr lang="en-GB" altLang="en-US" dirty="0"/>
              <a:t>How are councils using transfers?</a:t>
            </a:r>
            <a:br>
              <a:rPr lang="en-GB" altLang="en-US" dirty="0"/>
            </a:br>
            <a:endParaRPr lang="en-GB" altLang="en-US" dirty="0"/>
          </a:p>
        </p:txBody>
      </p:sp>
      <p:sp>
        <p:nvSpPr>
          <p:cNvPr id="3075" name="Rectangle 3"/>
          <p:cNvSpPr>
            <a:spLocks noGrp="1" noChangeArrowheads="1"/>
          </p:cNvSpPr>
          <p:nvPr>
            <p:ph type="subTitle" idx="1"/>
          </p:nvPr>
        </p:nvSpPr>
        <p:spPr>
          <a:xfrm>
            <a:off x="1316891" y="3735389"/>
            <a:ext cx="6067582" cy="2255838"/>
          </a:xfrm>
        </p:spPr>
        <p:txBody>
          <a:bodyPr/>
          <a:lstStyle/>
          <a:p>
            <a:pPr lvl="0" eaLnBrk="1" hangingPunct="1">
              <a:defRPr/>
            </a:pPr>
            <a:endParaRPr lang="en-GB" altLang="en-US" dirty="0">
              <a:solidFill>
                <a:srgbClr val="FFFFFF"/>
              </a:solidFill>
            </a:endParaRPr>
          </a:p>
          <a:p>
            <a:pPr lvl="0" eaLnBrk="1" hangingPunct="1">
              <a:defRPr/>
            </a:pPr>
            <a:r>
              <a:rPr lang="en-GB" altLang="en-US" dirty="0">
                <a:solidFill>
                  <a:srgbClr val="FFFFFF"/>
                </a:solidFill>
              </a:rPr>
              <a:t>Jamie Saddler,</a:t>
            </a:r>
          </a:p>
          <a:p>
            <a:pPr lvl="0" eaLnBrk="1" hangingPunct="1">
              <a:defRPr/>
            </a:pPr>
            <a:r>
              <a:rPr lang="en-GB" altLang="en-US" dirty="0">
                <a:solidFill>
                  <a:srgbClr val="FFFFFF"/>
                </a:solidFill>
              </a:rPr>
              <a:t>Apprenticeship Advisor, LGA </a:t>
            </a:r>
          </a:p>
          <a:p>
            <a:pPr lvl="0" eaLnBrk="1" hangingPunct="1">
              <a:defRPr/>
            </a:pPr>
            <a:r>
              <a:rPr lang="en-GB" altLang="en-US" u="sng" dirty="0"/>
              <a:t>jamie.saddler@local.gov.uk</a:t>
            </a:r>
          </a:p>
          <a:p>
            <a:pPr lvl="0" eaLnBrk="1" hangingPunct="1">
              <a:defRPr/>
            </a:pPr>
            <a:endParaRPr lang="en-GB" altLang="en-US" dirty="0">
              <a:solidFill>
                <a:srgbClr val="FFFFFF"/>
              </a:solidFill>
            </a:endParaRPr>
          </a:p>
          <a:p>
            <a:pPr eaLnBrk="1" hangingPunct="1"/>
            <a:endParaRPr lang="en-GB" altLang="en-US" dirty="0"/>
          </a:p>
        </p:txBody>
      </p:sp>
      <p:sp>
        <p:nvSpPr>
          <p:cNvPr id="3076" name="Text Box 4"/>
          <p:cNvSpPr txBox="1">
            <a:spLocks noChangeArrowheads="1"/>
          </p:cNvSpPr>
          <p:nvPr/>
        </p:nvSpPr>
        <p:spPr bwMode="auto">
          <a:xfrm>
            <a:off x="1375508" y="6249991"/>
            <a:ext cx="83312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1200" b="1" i="0" u="none" strike="noStrike" kern="1200" cap="none" spc="0" normalizeH="0" baseline="0" noProof="0" dirty="0">
                <a:ln>
                  <a:noFill/>
                </a:ln>
                <a:solidFill>
                  <a:srgbClr val="FFFFFF"/>
                </a:solidFill>
                <a:effectLst/>
                <a:uLnTx/>
                <a:uFillTx/>
                <a:latin typeface="Arial" charset="0"/>
                <a:ea typeface="+mn-ea"/>
                <a:cs typeface="+mn-cs"/>
              </a:rPr>
              <a:t>		</a:t>
            </a:r>
          </a:p>
        </p:txBody>
      </p:sp>
      <p:sp>
        <p:nvSpPr>
          <p:cNvPr id="3077" name="Text Box 5"/>
          <p:cNvSpPr txBox="1">
            <a:spLocks noChangeArrowheads="1"/>
          </p:cNvSpPr>
          <p:nvPr/>
        </p:nvSpPr>
        <p:spPr bwMode="auto">
          <a:xfrm>
            <a:off x="9108833" y="6308725"/>
            <a:ext cx="256930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GB" altLang="en-US" sz="1200" b="1" i="0" u="none" strike="noStrike" kern="1200" cap="none" spc="0" normalizeH="0" baseline="0" noProof="0" dirty="0">
                <a:ln>
                  <a:noFill/>
                </a:ln>
                <a:solidFill>
                  <a:srgbClr val="FFFFFF"/>
                </a:solidFill>
                <a:effectLst/>
                <a:uLnTx/>
                <a:uFillTx/>
                <a:latin typeface="Arial" charset="0"/>
                <a:ea typeface="+mn-ea"/>
                <a:cs typeface="+mn-cs"/>
              </a:rPr>
              <a:t>www.local.gov.uk</a:t>
            </a:r>
          </a:p>
        </p:txBody>
      </p:sp>
      <p:sp>
        <p:nvSpPr>
          <p:cNvPr id="7" name="Rectangle 3">
            <a:extLst>
              <a:ext uri="{FF2B5EF4-FFF2-40B4-BE49-F238E27FC236}">
                <a16:creationId xmlns:a16="http://schemas.microsoft.com/office/drawing/2014/main" id="{C0C1C88C-186C-4F89-A04F-CA9180E5A419}"/>
              </a:ext>
            </a:extLst>
          </p:cNvPr>
          <p:cNvSpPr txBox="1">
            <a:spLocks noChangeArrowheads="1"/>
          </p:cNvSpPr>
          <p:nvPr/>
        </p:nvSpPr>
        <p:spPr bwMode="auto">
          <a:xfrm>
            <a:off x="5908770" y="3476625"/>
            <a:ext cx="4275526" cy="225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FontTx/>
              <a:buNone/>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GB" altLang="en-US" sz="3200" b="0" i="0" u="none" strike="noStrike" kern="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GB" altLang="en-US" sz="3200" b="0" i="0" u="none" strike="noStrike" kern="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703383584"/>
      </p:ext>
    </p:extLst>
  </p:cSld>
  <p:clrMapOvr>
    <a:masterClrMapping/>
  </p:clrMapOvr>
  <mc:AlternateContent xmlns:mc="http://schemas.openxmlformats.org/markup-compatibility/2006" xmlns:p14="http://schemas.microsoft.com/office/powerpoint/2010/main">
    <mc:Choice Requires="p14">
      <p:transition spd="slow" p14:dur="2000" advTm="40532"/>
    </mc:Choice>
    <mc:Fallback xmlns="">
      <p:transition spd="slow" advTm="4053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D0975-B58B-481A-B39B-A1D8FCD5F912}"/>
              </a:ext>
            </a:extLst>
          </p:cNvPr>
          <p:cNvSpPr>
            <a:spLocks noGrp="1"/>
          </p:cNvSpPr>
          <p:nvPr>
            <p:ph type="title"/>
          </p:nvPr>
        </p:nvSpPr>
        <p:spPr/>
        <p:txBody>
          <a:bodyPr/>
          <a:lstStyle/>
          <a:p>
            <a:r>
              <a:rPr lang="en-GB" dirty="0"/>
              <a:t>Case Study: Kent County Council’s Levy Transfer Process (cont.)</a:t>
            </a:r>
          </a:p>
        </p:txBody>
      </p:sp>
      <p:sp>
        <p:nvSpPr>
          <p:cNvPr id="3" name="Content Placeholder 2">
            <a:extLst>
              <a:ext uri="{FF2B5EF4-FFF2-40B4-BE49-F238E27FC236}">
                <a16:creationId xmlns:a16="http://schemas.microsoft.com/office/drawing/2014/main" id="{E90105A3-261B-43FB-A6DA-60767D8DF228}"/>
              </a:ext>
            </a:extLst>
          </p:cNvPr>
          <p:cNvSpPr>
            <a:spLocks noGrp="1"/>
          </p:cNvSpPr>
          <p:nvPr>
            <p:ph idx="1"/>
          </p:nvPr>
        </p:nvSpPr>
        <p:spPr/>
        <p:txBody>
          <a:bodyPr/>
          <a:lstStyle/>
          <a:p>
            <a:pPr marL="0" indent="0">
              <a:buNone/>
            </a:pPr>
            <a:r>
              <a:rPr lang="en-US" sz="2400" dirty="0"/>
              <a:t>Employers must:</a:t>
            </a:r>
          </a:p>
          <a:p>
            <a:r>
              <a:rPr lang="en-US" sz="2400" dirty="0"/>
              <a:t>be registered on the apprenticeship service (council can support you with this)</a:t>
            </a:r>
          </a:p>
          <a:p>
            <a:r>
              <a:rPr lang="en-US" sz="2400" dirty="0"/>
              <a:t>have an agreement with the Education and Skills Funding Agency (ESFA). This will be set up when you register on the apprenticeship service</a:t>
            </a:r>
          </a:p>
          <a:p>
            <a:r>
              <a:rPr lang="en-US" sz="2400" dirty="0"/>
              <a:t>only use the funds for training and assessment for apprenticeship standards</a:t>
            </a:r>
          </a:p>
          <a:p>
            <a:r>
              <a:rPr lang="en-US" sz="2400" dirty="0"/>
              <a:t>only use the funds for training and assessment of either new apprentices or existing employees undertaking apprenticeships.</a:t>
            </a:r>
          </a:p>
          <a:p>
            <a:r>
              <a:rPr lang="en-US" sz="2400" dirty="0"/>
              <a:t>Kent CC are not able to transfer funds for apprenticeship training that has already started.</a:t>
            </a:r>
          </a:p>
          <a:p>
            <a:endParaRPr lang="en-GB" dirty="0"/>
          </a:p>
        </p:txBody>
      </p:sp>
    </p:spTree>
    <p:extLst>
      <p:ext uri="{BB962C8B-B14F-4D97-AF65-F5344CB8AC3E}">
        <p14:creationId xmlns:p14="http://schemas.microsoft.com/office/powerpoint/2010/main" val="2162532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68D1D-7484-4C0F-93FF-840614186187}"/>
              </a:ext>
            </a:extLst>
          </p:cNvPr>
          <p:cNvSpPr>
            <a:spLocks noGrp="1"/>
          </p:cNvSpPr>
          <p:nvPr>
            <p:ph type="title"/>
          </p:nvPr>
        </p:nvSpPr>
        <p:spPr/>
        <p:txBody>
          <a:bodyPr/>
          <a:lstStyle/>
          <a:p>
            <a:r>
              <a:rPr lang="en-GB" dirty="0"/>
              <a:t>Case Study: Kent County Council’s Levy Transfer Process (cont.)</a:t>
            </a:r>
          </a:p>
        </p:txBody>
      </p:sp>
      <p:sp>
        <p:nvSpPr>
          <p:cNvPr id="3" name="Content Placeholder 2">
            <a:extLst>
              <a:ext uri="{FF2B5EF4-FFF2-40B4-BE49-F238E27FC236}">
                <a16:creationId xmlns:a16="http://schemas.microsoft.com/office/drawing/2014/main" id="{240C8174-4E95-4E53-B6D7-B93C2C365738}"/>
              </a:ext>
            </a:extLst>
          </p:cNvPr>
          <p:cNvSpPr>
            <a:spLocks noGrp="1"/>
          </p:cNvSpPr>
          <p:nvPr>
            <p:ph idx="1"/>
          </p:nvPr>
        </p:nvSpPr>
        <p:spPr/>
        <p:txBody>
          <a:bodyPr/>
          <a:lstStyle/>
          <a:p>
            <a:pPr marL="0" indent="0">
              <a:buNone/>
            </a:pPr>
            <a:r>
              <a:rPr lang="en-US" sz="2800" b="1" dirty="0"/>
              <a:t>Criteria for bids</a:t>
            </a:r>
          </a:p>
          <a:p>
            <a:r>
              <a:rPr lang="en-US" sz="2400" dirty="0"/>
              <a:t>So there is maximum benefit from the levy funds, employers need to demonstrate how the funding for the apprenticeship </a:t>
            </a:r>
            <a:r>
              <a:rPr lang="en-US" sz="2400" dirty="0" err="1"/>
              <a:t>programme</a:t>
            </a:r>
            <a:r>
              <a:rPr lang="en-US" sz="2400" dirty="0"/>
              <a:t> will contribute to Kent County Council’s strategic outcomes. This is the council’s vision for improving lives by ensuring every pound spent in Kent is delivering better outcomes for Kent’s residents, communities and businesses:</a:t>
            </a:r>
          </a:p>
          <a:p>
            <a:r>
              <a:rPr lang="en-US" sz="2400" dirty="0"/>
              <a:t>Children and young people in Kent get the best start in life</a:t>
            </a:r>
          </a:p>
          <a:p>
            <a:r>
              <a:rPr lang="en-US" sz="2400" dirty="0"/>
              <a:t>Kent communities feel the benefits of economic growth by being in work, health and enjoying a good quality of life</a:t>
            </a:r>
          </a:p>
          <a:p>
            <a:r>
              <a:rPr lang="en-US" sz="2400" dirty="0"/>
              <a:t>Older and vulnerable residents are safe and supported with choices to live independently</a:t>
            </a:r>
          </a:p>
          <a:p>
            <a:pPr marL="0" indent="0">
              <a:buNone/>
            </a:pPr>
            <a:endParaRPr lang="en-GB" dirty="0"/>
          </a:p>
        </p:txBody>
      </p:sp>
    </p:spTree>
    <p:extLst>
      <p:ext uri="{BB962C8B-B14F-4D97-AF65-F5344CB8AC3E}">
        <p14:creationId xmlns:p14="http://schemas.microsoft.com/office/powerpoint/2010/main" val="61248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A463-AF0E-417D-A894-83EE7DAEE31A}"/>
              </a:ext>
            </a:extLst>
          </p:cNvPr>
          <p:cNvSpPr>
            <a:spLocks noGrp="1"/>
          </p:cNvSpPr>
          <p:nvPr>
            <p:ph type="title"/>
          </p:nvPr>
        </p:nvSpPr>
        <p:spPr/>
        <p:txBody>
          <a:bodyPr/>
          <a:lstStyle/>
          <a:p>
            <a:r>
              <a:rPr lang="en-GB" dirty="0"/>
              <a:t>Case Study: Kent County Council’s Levy Transfer Process (cont.)</a:t>
            </a:r>
          </a:p>
        </p:txBody>
      </p:sp>
      <p:sp>
        <p:nvSpPr>
          <p:cNvPr id="3" name="Content Placeholder 2">
            <a:extLst>
              <a:ext uri="{FF2B5EF4-FFF2-40B4-BE49-F238E27FC236}">
                <a16:creationId xmlns:a16="http://schemas.microsoft.com/office/drawing/2014/main" id="{00F3949A-B674-460D-8FA6-674BF8DD029A}"/>
              </a:ext>
            </a:extLst>
          </p:cNvPr>
          <p:cNvSpPr>
            <a:spLocks noGrp="1"/>
          </p:cNvSpPr>
          <p:nvPr>
            <p:ph idx="1"/>
          </p:nvPr>
        </p:nvSpPr>
        <p:spPr>
          <a:xfrm>
            <a:off x="719015" y="1855304"/>
            <a:ext cx="10972800" cy="4270860"/>
          </a:xfrm>
        </p:spPr>
        <p:txBody>
          <a:bodyPr/>
          <a:lstStyle/>
          <a:p>
            <a:pPr marL="0" indent="0">
              <a:spcAft>
                <a:spcPts val="600"/>
              </a:spcAft>
              <a:buNone/>
            </a:pPr>
            <a:r>
              <a:rPr lang="en-US" sz="2800" dirty="0"/>
              <a:t>Bids will be </a:t>
            </a:r>
            <a:r>
              <a:rPr lang="en-US" sz="2800" dirty="0" err="1"/>
              <a:t>prioritised</a:t>
            </a:r>
            <a:r>
              <a:rPr lang="en-US" sz="2800" dirty="0"/>
              <a:t> using the following criteria:</a:t>
            </a:r>
          </a:p>
          <a:p>
            <a:pPr>
              <a:spcAft>
                <a:spcPts val="600"/>
              </a:spcAft>
            </a:pPr>
            <a:r>
              <a:rPr lang="en-US" sz="2400" dirty="0"/>
              <a:t>Priority 1 - creating apprenticeship opportunities for disadvantaged groups living in Kent (for example: care leavers, NEETs, those with disabilities, long term unemployed)</a:t>
            </a:r>
          </a:p>
          <a:p>
            <a:pPr>
              <a:spcAft>
                <a:spcPts val="600"/>
              </a:spcAft>
            </a:pPr>
            <a:r>
              <a:rPr lang="en-US" sz="2400" dirty="0"/>
              <a:t>Priority 2 - wider social care provision</a:t>
            </a:r>
          </a:p>
          <a:p>
            <a:pPr>
              <a:spcAft>
                <a:spcPts val="600"/>
              </a:spcAft>
            </a:pPr>
            <a:r>
              <a:rPr lang="en-US" sz="2400" dirty="0"/>
              <a:t>Priority 3 - addressing skill shortages in Kent</a:t>
            </a:r>
          </a:p>
          <a:p>
            <a:pPr>
              <a:spcAft>
                <a:spcPts val="600"/>
              </a:spcAft>
            </a:pPr>
            <a:r>
              <a:rPr lang="en-US" sz="2400" dirty="0"/>
              <a:t>Priority 4 - creating higher level apprenticeships.</a:t>
            </a:r>
          </a:p>
          <a:p>
            <a:pPr marL="0" indent="0">
              <a:buNone/>
            </a:pPr>
            <a:endParaRPr lang="en-GB" dirty="0"/>
          </a:p>
        </p:txBody>
      </p:sp>
    </p:spTree>
    <p:extLst>
      <p:ext uri="{BB962C8B-B14F-4D97-AF65-F5344CB8AC3E}">
        <p14:creationId xmlns:p14="http://schemas.microsoft.com/office/powerpoint/2010/main" val="3165409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CA5DF-0CEC-4E00-9659-741AE8013E55}"/>
              </a:ext>
            </a:extLst>
          </p:cNvPr>
          <p:cNvSpPr>
            <a:spLocks noGrp="1"/>
          </p:cNvSpPr>
          <p:nvPr>
            <p:ph type="title"/>
          </p:nvPr>
        </p:nvSpPr>
        <p:spPr/>
        <p:txBody>
          <a:bodyPr/>
          <a:lstStyle/>
          <a:p>
            <a:r>
              <a:rPr lang="en-GB" dirty="0"/>
              <a:t>Case Study: Kent County Council’s Levy Transfer Process (cont.)</a:t>
            </a:r>
          </a:p>
        </p:txBody>
      </p:sp>
      <p:sp>
        <p:nvSpPr>
          <p:cNvPr id="3" name="Content Placeholder 2">
            <a:extLst>
              <a:ext uri="{FF2B5EF4-FFF2-40B4-BE49-F238E27FC236}">
                <a16:creationId xmlns:a16="http://schemas.microsoft.com/office/drawing/2014/main" id="{DAED91D5-497E-469F-8D67-BCD9F4039E18}"/>
              </a:ext>
            </a:extLst>
          </p:cNvPr>
          <p:cNvSpPr>
            <a:spLocks noGrp="1"/>
          </p:cNvSpPr>
          <p:nvPr>
            <p:ph idx="1"/>
          </p:nvPr>
        </p:nvSpPr>
        <p:spPr>
          <a:xfrm>
            <a:off x="719014" y="1600201"/>
            <a:ext cx="11472985" cy="4525963"/>
          </a:xfrm>
        </p:spPr>
        <p:txBody>
          <a:bodyPr/>
          <a:lstStyle/>
          <a:p>
            <a:pPr marL="0" indent="0">
              <a:buNone/>
            </a:pPr>
            <a:r>
              <a:rPr lang="en-US" sz="2800" b="1" dirty="0"/>
              <a:t>To apply for funds</a:t>
            </a:r>
          </a:p>
          <a:p>
            <a:r>
              <a:rPr lang="en-GB" sz="2300" dirty="0"/>
              <a:t>Kent CC and the receiving employer will need to agree:</a:t>
            </a:r>
          </a:p>
          <a:p>
            <a:pPr lvl="1"/>
            <a:r>
              <a:rPr lang="en-US" sz="2300" dirty="0"/>
              <a:t>the amount of funds to be transferred</a:t>
            </a:r>
          </a:p>
          <a:p>
            <a:pPr lvl="1"/>
            <a:r>
              <a:rPr lang="en-US" sz="2300" dirty="0"/>
              <a:t>the number of apprentices that can be supported</a:t>
            </a:r>
          </a:p>
          <a:p>
            <a:pPr lvl="1"/>
            <a:r>
              <a:rPr lang="en-US" sz="2300" dirty="0"/>
              <a:t>which apprenticeship </a:t>
            </a:r>
            <a:r>
              <a:rPr lang="en-US" sz="2300" dirty="0" err="1"/>
              <a:t>programme</a:t>
            </a:r>
            <a:r>
              <a:rPr lang="en-US" sz="2300" dirty="0"/>
              <a:t> the apprentice will be enrolling onto</a:t>
            </a:r>
          </a:p>
          <a:p>
            <a:pPr lvl="1"/>
            <a:r>
              <a:rPr lang="en-US" sz="2300" dirty="0"/>
              <a:t>the duration of the apprenticeship </a:t>
            </a:r>
            <a:r>
              <a:rPr lang="en-US" sz="2300" dirty="0" err="1"/>
              <a:t>programme</a:t>
            </a:r>
            <a:r>
              <a:rPr lang="en-US" sz="2300" dirty="0"/>
              <a:t>.</a:t>
            </a:r>
          </a:p>
          <a:p>
            <a:r>
              <a:rPr lang="en-GB" sz="2300" dirty="0"/>
              <a:t>All employers interested in receiving a transfer must fill in the council’s online expression of interest form.</a:t>
            </a:r>
          </a:p>
          <a:p>
            <a:r>
              <a:rPr lang="en-US" sz="2300" dirty="0"/>
              <a:t>In the event of successful applications exceeding funds available, a selection assessment exercise will be run to confirm successful bids.</a:t>
            </a:r>
          </a:p>
          <a:p>
            <a:r>
              <a:rPr lang="en-US" sz="2300" dirty="0"/>
              <a:t>Receiving employers must also commit to notifying Kent CC on the outcome of the apprenticeship.</a:t>
            </a:r>
          </a:p>
        </p:txBody>
      </p:sp>
    </p:spTree>
    <p:extLst>
      <p:ext uri="{BB962C8B-B14F-4D97-AF65-F5344CB8AC3E}">
        <p14:creationId xmlns:p14="http://schemas.microsoft.com/office/powerpoint/2010/main" val="974737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7105E-6C5C-4ECE-8B3B-09CFE3AFC4D6}"/>
              </a:ext>
            </a:extLst>
          </p:cNvPr>
          <p:cNvSpPr>
            <a:spLocks noGrp="1"/>
          </p:cNvSpPr>
          <p:nvPr>
            <p:ph type="title"/>
          </p:nvPr>
        </p:nvSpPr>
        <p:spPr/>
        <p:txBody>
          <a:bodyPr/>
          <a:lstStyle/>
          <a:p>
            <a:r>
              <a:rPr lang="en-GB" dirty="0"/>
              <a:t>Links to more LA Transfer Criteria</a:t>
            </a:r>
          </a:p>
        </p:txBody>
      </p:sp>
      <p:sp>
        <p:nvSpPr>
          <p:cNvPr id="3" name="Content Placeholder 2">
            <a:extLst>
              <a:ext uri="{FF2B5EF4-FFF2-40B4-BE49-F238E27FC236}">
                <a16:creationId xmlns:a16="http://schemas.microsoft.com/office/drawing/2014/main" id="{135360AF-3E21-4C72-A87D-CDF33ABBE15E}"/>
              </a:ext>
            </a:extLst>
          </p:cNvPr>
          <p:cNvSpPr>
            <a:spLocks noGrp="1"/>
          </p:cNvSpPr>
          <p:nvPr>
            <p:ph idx="1"/>
          </p:nvPr>
        </p:nvSpPr>
        <p:spPr>
          <a:xfrm>
            <a:off x="719015" y="1417639"/>
            <a:ext cx="11260950" cy="4708526"/>
          </a:xfrm>
        </p:spPr>
        <p:txBody>
          <a:bodyPr/>
          <a:lstStyle/>
          <a:p>
            <a:r>
              <a:rPr lang="en-GB" sz="2400" dirty="0"/>
              <a:t>You can view other council’s criteria at the following links</a:t>
            </a:r>
          </a:p>
          <a:p>
            <a:pPr marL="0" indent="0">
              <a:buNone/>
            </a:pPr>
            <a:r>
              <a:rPr lang="en-GB" sz="2400" dirty="0"/>
              <a:t>Brighton and Hove:</a:t>
            </a:r>
          </a:p>
          <a:p>
            <a:pPr marL="0" indent="0">
              <a:buNone/>
            </a:pPr>
            <a:r>
              <a:rPr lang="en-GB" sz="2400" dirty="0">
                <a:hlinkClick r:id="rId2"/>
              </a:rPr>
              <a:t>https://www.brighton-hove.gov.uk/content/jobs/apprenticeships/apply-levy-transfer-funding</a:t>
            </a:r>
            <a:endParaRPr lang="en-GB" sz="2400" dirty="0"/>
          </a:p>
          <a:p>
            <a:pPr marL="0" indent="0">
              <a:buNone/>
            </a:pPr>
            <a:r>
              <a:rPr lang="en-GB" sz="2400" dirty="0"/>
              <a:t>Cornwall:</a:t>
            </a:r>
          </a:p>
          <a:p>
            <a:pPr marL="0" indent="0">
              <a:buNone/>
            </a:pPr>
            <a:r>
              <a:rPr lang="en-GB" sz="2400" dirty="0">
                <a:hlinkClick r:id="rId3"/>
              </a:rPr>
              <a:t>https://www.cornwall.gov.uk/jobs-and-careers/apprenticeships/apply-for-apprenticeship-levy-funds/</a:t>
            </a:r>
            <a:endParaRPr lang="en-GB" sz="2400" dirty="0"/>
          </a:p>
          <a:p>
            <a:pPr marL="0" indent="0">
              <a:buNone/>
            </a:pPr>
            <a:r>
              <a:rPr lang="en-GB" sz="2400" dirty="0"/>
              <a:t>Kent: </a:t>
            </a:r>
          </a:p>
          <a:p>
            <a:pPr marL="0" indent="0">
              <a:buNone/>
            </a:pPr>
            <a:r>
              <a:rPr lang="en-GB" sz="2400" dirty="0">
                <a:hlinkClick r:id="rId4"/>
              </a:rPr>
              <a:t>https://www.kent.gov.uk/business/business-loans-and-funding/hire-an-apprentice</a:t>
            </a:r>
            <a:endParaRPr lang="en-GB" sz="2400" dirty="0"/>
          </a:p>
          <a:p>
            <a:pPr marL="0" indent="0">
              <a:buNone/>
            </a:pPr>
            <a:r>
              <a:rPr lang="en-GB" sz="2400" dirty="0"/>
              <a:t>West Sussex: </a:t>
            </a:r>
          </a:p>
          <a:p>
            <a:pPr marL="0" indent="0">
              <a:buNone/>
            </a:pPr>
            <a:r>
              <a:rPr lang="en-GB" sz="2400" dirty="0">
                <a:hlinkClick r:id="rId5"/>
              </a:rPr>
              <a:t>https://haveyoursay.westsussex.gov.uk/workforce-organisational-development/apprenticeship-levy-funding-application/</a:t>
            </a:r>
            <a:endParaRPr lang="en-GB" sz="2400" dirty="0"/>
          </a:p>
          <a:p>
            <a:pPr marL="0" indent="0">
              <a:buNone/>
            </a:pPr>
            <a:endParaRPr lang="en-GB" sz="2400" dirty="0"/>
          </a:p>
        </p:txBody>
      </p:sp>
    </p:spTree>
    <p:extLst>
      <p:ext uri="{BB962C8B-B14F-4D97-AF65-F5344CB8AC3E}">
        <p14:creationId xmlns:p14="http://schemas.microsoft.com/office/powerpoint/2010/main" val="1825874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14941" y="3863874"/>
            <a:ext cx="10363200" cy="1125537"/>
          </a:xfrm>
        </p:spPr>
        <p:txBody>
          <a:bodyPr/>
          <a:lstStyle/>
          <a:p>
            <a:pPr eaLnBrk="1" hangingPunct="1"/>
            <a:r>
              <a:rPr lang="en-GB" altLang="en-US" dirty="0"/>
              <a:t>Case Studies: Collaborative Working on Levy Transfer ‘Matchmaking’ Services</a:t>
            </a:r>
            <a:br>
              <a:rPr lang="en-GB" altLang="en-US" dirty="0"/>
            </a:br>
            <a:endParaRPr lang="en-GB" altLang="en-US" dirty="0"/>
          </a:p>
        </p:txBody>
      </p:sp>
      <p:sp>
        <p:nvSpPr>
          <p:cNvPr id="3076" name="Text Box 4"/>
          <p:cNvSpPr txBox="1">
            <a:spLocks noChangeArrowheads="1"/>
          </p:cNvSpPr>
          <p:nvPr/>
        </p:nvSpPr>
        <p:spPr bwMode="auto">
          <a:xfrm>
            <a:off x="1375508" y="6249991"/>
            <a:ext cx="83312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1200" b="1" i="0" u="none" strike="noStrike" kern="1200" cap="none" spc="0" normalizeH="0" baseline="0" noProof="0" dirty="0">
                <a:ln>
                  <a:noFill/>
                </a:ln>
                <a:solidFill>
                  <a:srgbClr val="FFFFFF"/>
                </a:solidFill>
                <a:effectLst/>
                <a:uLnTx/>
                <a:uFillTx/>
                <a:latin typeface="Arial" charset="0"/>
                <a:ea typeface="+mn-ea"/>
                <a:cs typeface="+mn-cs"/>
              </a:rPr>
              <a:t>		</a:t>
            </a:r>
          </a:p>
        </p:txBody>
      </p:sp>
      <p:sp>
        <p:nvSpPr>
          <p:cNvPr id="3077" name="Text Box 5"/>
          <p:cNvSpPr txBox="1">
            <a:spLocks noChangeArrowheads="1"/>
          </p:cNvSpPr>
          <p:nvPr/>
        </p:nvSpPr>
        <p:spPr bwMode="auto">
          <a:xfrm>
            <a:off x="9108833" y="6308725"/>
            <a:ext cx="256930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GB" altLang="en-US" sz="1200" b="1" i="0" u="none" strike="noStrike" kern="1200" cap="none" spc="0" normalizeH="0" baseline="0" noProof="0" dirty="0">
                <a:ln>
                  <a:noFill/>
                </a:ln>
                <a:solidFill>
                  <a:srgbClr val="FFFFFF"/>
                </a:solidFill>
                <a:effectLst/>
                <a:uLnTx/>
                <a:uFillTx/>
                <a:latin typeface="Arial" charset="0"/>
                <a:ea typeface="+mn-ea"/>
                <a:cs typeface="+mn-cs"/>
              </a:rPr>
              <a:t>www.local.gov.uk</a:t>
            </a:r>
          </a:p>
        </p:txBody>
      </p:sp>
    </p:spTree>
    <p:extLst>
      <p:ext uri="{BB962C8B-B14F-4D97-AF65-F5344CB8AC3E}">
        <p14:creationId xmlns:p14="http://schemas.microsoft.com/office/powerpoint/2010/main" val="2274016760"/>
      </p:ext>
    </p:extLst>
  </p:cSld>
  <p:clrMapOvr>
    <a:masterClrMapping/>
  </p:clrMapOvr>
  <mc:AlternateContent xmlns:mc="http://schemas.openxmlformats.org/markup-compatibility/2006" xmlns:p14="http://schemas.microsoft.com/office/powerpoint/2010/main">
    <mc:Choice Requires="p14">
      <p:transition spd="slow" p14:dur="2000" advTm="40532"/>
    </mc:Choice>
    <mc:Fallback xmlns="">
      <p:transition spd="slow" advTm="40532"/>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5C878-F3D1-4EEC-9E15-9E48B72FA5E1}"/>
              </a:ext>
            </a:extLst>
          </p:cNvPr>
          <p:cNvSpPr>
            <a:spLocks noGrp="1"/>
          </p:cNvSpPr>
          <p:nvPr>
            <p:ph type="title"/>
          </p:nvPr>
        </p:nvSpPr>
        <p:spPr/>
        <p:txBody>
          <a:bodyPr/>
          <a:lstStyle/>
          <a:p>
            <a:r>
              <a:rPr lang="en-GB" dirty="0"/>
              <a:t>WMCA – Transferring Funds Model </a:t>
            </a:r>
          </a:p>
        </p:txBody>
      </p:sp>
      <p:sp>
        <p:nvSpPr>
          <p:cNvPr id="3" name="Content Placeholder 2">
            <a:extLst>
              <a:ext uri="{FF2B5EF4-FFF2-40B4-BE49-F238E27FC236}">
                <a16:creationId xmlns:a16="http://schemas.microsoft.com/office/drawing/2014/main" id="{5A4E910E-0F1A-4497-AA33-4B6AE3BCD6B7}"/>
              </a:ext>
            </a:extLst>
          </p:cNvPr>
          <p:cNvSpPr>
            <a:spLocks noGrp="1"/>
          </p:cNvSpPr>
          <p:nvPr>
            <p:ph idx="1"/>
          </p:nvPr>
        </p:nvSpPr>
        <p:spPr/>
        <p:txBody>
          <a:bodyPr/>
          <a:lstStyle/>
          <a:p>
            <a:r>
              <a:rPr lang="en-GB" dirty="0"/>
              <a:t>Collaborative project targeting businesses employing apprentices within:</a:t>
            </a:r>
          </a:p>
          <a:p>
            <a:pPr lvl="1"/>
            <a:r>
              <a:rPr lang="en-GB" dirty="0"/>
              <a:t>Seven constituent councils in the West Midlands Combined Authority</a:t>
            </a:r>
          </a:p>
          <a:p>
            <a:pPr lvl="1"/>
            <a:r>
              <a:rPr lang="en-GB" dirty="0"/>
              <a:t>The Black Country, Greater Birmingham and Solihull and Coventry and Warwickshire LEPs </a:t>
            </a:r>
          </a:p>
          <a:p>
            <a:pPr lvl="1"/>
            <a:r>
              <a:rPr lang="en-GB" dirty="0"/>
              <a:t>Telford &amp; Wrekin and Shropshire Councils that fall outside of the CA are also involved</a:t>
            </a:r>
          </a:p>
          <a:p>
            <a:r>
              <a:rPr lang="en-US" dirty="0"/>
              <a:t>Covers a population over 4.2 million </a:t>
            </a:r>
          </a:p>
          <a:p>
            <a:endParaRPr lang="en-GB" dirty="0"/>
          </a:p>
        </p:txBody>
      </p:sp>
    </p:spTree>
    <p:extLst>
      <p:ext uri="{BB962C8B-B14F-4D97-AF65-F5344CB8AC3E}">
        <p14:creationId xmlns:p14="http://schemas.microsoft.com/office/powerpoint/2010/main" val="117606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E3655-BEC5-47F9-81F9-64ADDAB87547}"/>
              </a:ext>
            </a:extLst>
          </p:cNvPr>
          <p:cNvSpPr>
            <a:spLocks noGrp="1"/>
          </p:cNvSpPr>
          <p:nvPr>
            <p:ph type="title"/>
          </p:nvPr>
        </p:nvSpPr>
        <p:spPr/>
        <p:txBody>
          <a:bodyPr/>
          <a:lstStyle/>
          <a:p>
            <a:r>
              <a:rPr lang="en-GB" dirty="0"/>
              <a:t>WMCA – Transferring Funds Model </a:t>
            </a:r>
          </a:p>
        </p:txBody>
      </p:sp>
      <p:sp>
        <p:nvSpPr>
          <p:cNvPr id="3" name="Content Placeholder 2">
            <a:extLst>
              <a:ext uri="{FF2B5EF4-FFF2-40B4-BE49-F238E27FC236}">
                <a16:creationId xmlns:a16="http://schemas.microsoft.com/office/drawing/2014/main" id="{71E6B55F-BE38-4F49-8DE9-120784FC9C62}"/>
              </a:ext>
            </a:extLst>
          </p:cNvPr>
          <p:cNvSpPr>
            <a:spLocks noGrp="1"/>
          </p:cNvSpPr>
          <p:nvPr>
            <p:ph idx="1"/>
          </p:nvPr>
        </p:nvSpPr>
        <p:spPr>
          <a:xfrm>
            <a:off x="719015" y="1417638"/>
            <a:ext cx="10972800" cy="4708527"/>
          </a:xfrm>
        </p:spPr>
        <p:txBody>
          <a:bodyPr/>
          <a:lstStyle/>
          <a:p>
            <a:r>
              <a:rPr lang="en-GB" dirty="0"/>
              <a:t>The Levy Transfer programme is designed to help deliver on the Metro Mayor’s Apprenticeship Commitment, which includes:</a:t>
            </a:r>
          </a:p>
          <a:p>
            <a:pPr lvl="1"/>
            <a:r>
              <a:rPr lang="en-US" dirty="0"/>
              <a:t>£40m Apprenticeship commitment for Levy Transfer investment within the West Midlands </a:t>
            </a:r>
          </a:p>
          <a:p>
            <a:pPr lvl="1"/>
            <a:r>
              <a:rPr lang="en-US" dirty="0"/>
              <a:t>Proposals to increase SME Apprenticeship demand </a:t>
            </a:r>
          </a:p>
          <a:p>
            <a:pPr lvl="1"/>
            <a:r>
              <a:rPr lang="en-US" dirty="0"/>
              <a:t>Employer Engagement Strategy between Levy employers, providers and SME’s </a:t>
            </a:r>
          </a:p>
          <a:p>
            <a:pPr lvl="1"/>
            <a:r>
              <a:rPr lang="en-US" dirty="0"/>
              <a:t>Double the number of Apprenticeships by 2030 </a:t>
            </a:r>
          </a:p>
          <a:p>
            <a:pPr lvl="1"/>
            <a:r>
              <a:rPr lang="en-US" dirty="0"/>
              <a:t>Support young people to access high quality Apprenticeships </a:t>
            </a:r>
          </a:p>
        </p:txBody>
      </p:sp>
    </p:spTree>
    <p:extLst>
      <p:ext uri="{BB962C8B-B14F-4D97-AF65-F5344CB8AC3E}">
        <p14:creationId xmlns:p14="http://schemas.microsoft.com/office/powerpoint/2010/main" val="3012358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ACED7-F138-4941-9578-49F480A07424}"/>
              </a:ext>
            </a:extLst>
          </p:cNvPr>
          <p:cNvSpPr>
            <a:spLocks noGrp="1"/>
          </p:cNvSpPr>
          <p:nvPr>
            <p:ph type="title"/>
          </p:nvPr>
        </p:nvSpPr>
        <p:spPr/>
        <p:txBody>
          <a:bodyPr/>
          <a:lstStyle/>
          <a:p>
            <a:r>
              <a:rPr lang="en-GB" dirty="0"/>
              <a:t>WMCA – Transferring Funds Model </a:t>
            </a:r>
          </a:p>
        </p:txBody>
      </p:sp>
      <p:sp>
        <p:nvSpPr>
          <p:cNvPr id="3" name="Content Placeholder 2">
            <a:extLst>
              <a:ext uri="{FF2B5EF4-FFF2-40B4-BE49-F238E27FC236}">
                <a16:creationId xmlns:a16="http://schemas.microsoft.com/office/drawing/2014/main" id="{E5FCA9EF-7B4C-4801-AB84-325902F9A333}"/>
              </a:ext>
            </a:extLst>
          </p:cNvPr>
          <p:cNvSpPr>
            <a:spLocks noGrp="1"/>
          </p:cNvSpPr>
          <p:nvPr>
            <p:ph idx="1"/>
          </p:nvPr>
        </p:nvSpPr>
        <p:spPr>
          <a:xfrm>
            <a:off x="719015" y="1417639"/>
            <a:ext cx="10972800" cy="4708526"/>
          </a:xfrm>
        </p:spPr>
        <p:txBody>
          <a:bodyPr/>
          <a:lstStyle/>
          <a:p>
            <a:pPr marL="0" indent="0">
              <a:buNone/>
            </a:pPr>
            <a:r>
              <a:rPr lang="en-GB" sz="2800" b="1" dirty="0"/>
              <a:t>Levy Transfer funding criteria:</a:t>
            </a:r>
          </a:p>
          <a:p>
            <a:r>
              <a:rPr lang="en-US" sz="2800" dirty="0"/>
              <a:t>Level 3 and above standards covering:</a:t>
            </a:r>
          </a:p>
          <a:p>
            <a:pPr lvl="1"/>
            <a:r>
              <a:rPr lang="en-US" sz="2400" dirty="0"/>
              <a:t>Science</a:t>
            </a:r>
          </a:p>
          <a:p>
            <a:pPr lvl="1"/>
            <a:r>
              <a:rPr lang="en-US" sz="2400" dirty="0"/>
              <a:t>Technology</a:t>
            </a:r>
          </a:p>
          <a:p>
            <a:pPr lvl="1"/>
            <a:r>
              <a:rPr lang="en-US" sz="2400" dirty="0"/>
              <a:t>Engineering</a:t>
            </a:r>
          </a:p>
          <a:p>
            <a:pPr lvl="1"/>
            <a:r>
              <a:rPr lang="en-US" sz="2400" dirty="0"/>
              <a:t>Manufacturing</a:t>
            </a:r>
          </a:p>
          <a:p>
            <a:pPr lvl="1"/>
            <a:r>
              <a:rPr lang="en-US" sz="2400" dirty="0"/>
              <a:t>Accountancy</a:t>
            </a:r>
          </a:p>
          <a:p>
            <a:pPr lvl="1"/>
            <a:r>
              <a:rPr lang="en-US" sz="2400" dirty="0"/>
              <a:t>Digital</a:t>
            </a:r>
          </a:p>
          <a:p>
            <a:pPr lvl="1"/>
            <a:r>
              <a:rPr lang="en-US" sz="2400" dirty="0"/>
              <a:t>Construction</a:t>
            </a:r>
          </a:p>
          <a:p>
            <a:r>
              <a:rPr lang="en-US" sz="2800" dirty="0"/>
              <a:t>All 16-18 year </a:t>
            </a:r>
            <a:r>
              <a:rPr lang="en-US" sz="2800" dirty="0" err="1"/>
              <a:t>olds</a:t>
            </a:r>
            <a:r>
              <a:rPr lang="en-US" sz="2800" dirty="0"/>
              <a:t> for all available standards and levels (Employers with 50+ employee head count only)*</a:t>
            </a:r>
            <a:endParaRPr lang="en-GB" sz="2800" dirty="0"/>
          </a:p>
        </p:txBody>
      </p:sp>
    </p:spTree>
    <p:extLst>
      <p:ext uri="{BB962C8B-B14F-4D97-AF65-F5344CB8AC3E}">
        <p14:creationId xmlns:p14="http://schemas.microsoft.com/office/powerpoint/2010/main" val="3967793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6D732-F43C-4C09-B5E8-DC74F0FFE0CF}"/>
              </a:ext>
            </a:extLst>
          </p:cNvPr>
          <p:cNvSpPr>
            <a:spLocks noGrp="1"/>
          </p:cNvSpPr>
          <p:nvPr>
            <p:ph type="title"/>
          </p:nvPr>
        </p:nvSpPr>
        <p:spPr/>
        <p:txBody>
          <a:bodyPr/>
          <a:lstStyle/>
          <a:p>
            <a:r>
              <a:rPr lang="en-GB" dirty="0"/>
              <a:t>WMCA – Transferring Funds Model </a:t>
            </a:r>
          </a:p>
        </p:txBody>
      </p:sp>
      <p:sp>
        <p:nvSpPr>
          <p:cNvPr id="3" name="Content Placeholder 2">
            <a:extLst>
              <a:ext uri="{FF2B5EF4-FFF2-40B4-BE49-F238E27FC236}">
                <a16:creationId xmlns:a16="http://schemas.microsoft.com/office/drawing/2014/main" id="{CC788DA5-D1B1-4D2D-9DDE-0629CF38F968}"/>
              </a:ext>
            </a:extLst>
          </p:cNvPr>
          <p:cNvSpPr>
            <a:spLocks noGrp="1"/>
          </p:cNvSpPr>
          <p:nvPr>
            <p:ph idx="1"/>
          </p:nvPr>
        </p:nvSpPr>
        <p:spPr>
          <a:xfrm>
            <a:off x="719015" y="1417639"/>
            <a:ext cx="10972800" cy="4708526"/>
          </a:xfrm>
        </p:spPr>
        <p:txBody>
          <a:bodyPr/>
          <a:lstStyle/>
          <a:p>
            <a:pPr marL="0" indent="0">
              <a:buNone/>
            </a:pPr>
            <a:r>
              <a:rPr lang="en-US" sz="2400" dirty="0"/>
              <a:t>West Midlands Combined Authority (WMCA) in conjunction with the Education &amp; Skills Funding Agency (ESFA) and regional providers are supporting Levy funding employers to manage the process of finding SMEs and matching them to providers; significantly reducing the administrative impact to the business.</a:t>
            </a:r>
            <a:endParaRPr lang="en-GB" sz="2400" dirty="0"/>
          </a:p>
        </p:txBody>
      </p:sp>
      <p:pic>
        <p:nvPicPr>
          <p:cNvPr id="4" name="Picture 3">
            <a:extLst>
              <a:ext uri="{FF2B5EF4-FFF2-40B4-BE49-F238E27FC236}">
                <a16:creationId xmlns:a16="http://schemas.microsoft.com/office/drawing/2014/main" id="{1DEBF566-E0D8-4CFD-88ED-4C800BFF74DA}"/>
              </a:ext>
            </a:extLst>
          </p:cNvPr>
          <p:cNvPicPr>
            <a:picLocks noChangeAspect="1"/>
          </p:cNvPicPr>
          <p:nvPr/>
        </p:nvPicPr>
        <p:blipFill>
          <a:blip r:embed="rId2"/>
          <a:stretch>
            <a:fillRect/>
          </a:stretch>
        </p:blipFill>
        <p:spPr>
          <a:xfrm>
            <a:off x="-1" y="3021496"/>
            <a:ext cx="12146643" cy="3836504"/>
          </a:xfrm>
          <a:prstGeom prst="rect">
            <a:avLst/>
          </a:prstGeom>
        </p:spPr>
      </p:pic>
    </p:spTree>
    <p:extLst>
      <p:ext uri="{BB962C8B-B14F-4D97-AF65-F5344CB8AC3E}">
        <p14:creationId xmlns:p14="http://schemas.microsoft.com/office/powerpoint/2010/main" val="3654048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77FF7-4457-41D2-A9B5-D93AE09D40B8}"/>
              </a:ext>
            </a:extLst>
          </p:cNvPr>
          <p:cNvSpPr>
            <a:spLocks noGrp="1"/>
          </p:cNvSpPr>
          <p:nvPr>
            <p:ph type="title"/>
          </p:nvPr>
        </p:nvSpPr>
        <p:spPr/>
        <p:txBody>
          <a:bodyPr/>
          <a:lstStyle/>
          <a:p>
            <a:r>
              <a:rPr lang="en-GB" dirty="0"/>
              <a:t>What has the sector told us on transfers?</a:t>
            </a:r>
          </a:p>
        </p:txBody>
      </p:sp>
      <p:sp>
        <p:nvSpPr>
          <p:cNvPr id="3" name="Content Placeholder 2">
            <a:extLst>
              <a:ext uri="{FF2B5EF4-FFF2-40B4-BE49-F238E27FC236}">
                <a16:creationId xmlns:a16="http://schemas.microsoft.com/office/drawing/2014/main" id="{CFC6BE90-BEC7-4EFF-AFC9-BDCF417EF7A3}"/>
              </a:ext>
            </a:extLst>
          </p:cNvPr>
          <p:cNvSpPr>
            <a:spLocks noGrp="1"/>
          </p:cNvSpPr>
          <p:nvPr>
            <p:ph idx="1"/>
          </p:nvPr>
        </p:nvSpPr>
        <p:spPr>
          <a:xfrm>
            <a:off x="719015" y="1285461"/>
            <a:ext cx="10972800" cy="4840703"/>
          </a:xfrm>
        </p:spPr>
        <p:txBody>
          <a:bodyPr/>
          <a:lstStyle/>
          <a:p>
            <a:r>
              <a:rPr lang="en-GB" sz="2400" dirty="0"/>
              <a:t>Councils want the flexibility to transfer – 93% support the government’s decision to increase the transfer allowance from 10% to 25%</a:t>
            </a:r>
          </a:p>
          <a:p>
            <a:r>
              <a:rPr lang="en-GB" sz="2400" dirty="0"/>
              <a:t>But councils are more cautious about putting levy transfers into practice:</a:t>
            </a:r>
          </a:p>
          <a:p>
            <a:pPr lvl="1"/>
            <a:r>
              <a:rPr lang="en-GB" sz="2000" dirty="0"/>
              <a:t>56% of councils had carried out a transfer or were actively considering whether to do so</a:t>
            </a:r>
          </a:p>
          <a:p>
            <a:pPr lvl="1"/>
            <a:r>
              <a:rPr lang="en-GB" sz="2000" dirty="0"/>
              <a:t>13% of councils expected to use their full 25% allowance in 19/20</a:t>
            </a:r>
          </a:p>
          <a:p>
            <a:r>
              <a:rPr lang="en-GB" sz="2400" dirty="0"/>
              <a:t>Of those councils that had or were considering using levy transfers the most popular sectors to transfer to were:</a:t>
            </a:r>
          </a:p>
          <a:p>
            <a:pPr lvl="1"/>
            <a:r>
              <a:rPr lang="en-GB" sz="2000" dirty="0"/>
              <a:t>Social care (35%)</a:t>
            </a:r>
          </a:p>
          <a:p>
            <a:pPr lvl="1"/>
            <a:r>
              <a:rPr lang="en-GB" sz="2000" dirty="0"/>
              <a:t>Charities/Third Sector/Voluntary Sector (14%)</a:t>
            </a:r>
          </a:p>
          <a:p>
            <a:pPr lvl="1"/>
            <a:r>
              <a:rPr lang="en-GB" sz="2000" dirty="0"/>
              <a:t>Council Supply Chain (13%)</a:t>
            </a:r>
          </a:p>
          <a:p>
            <a:pPr lvl="1"/>
            <a:r>
              <a:rPr lang="en-GB" sz="2000" dirty="0"/>
              <a:t>Local SMEs (13%)</a:t>
            </a:r>
          </a:p>
          <a:p>
            <a:pPr lvl="1"/>
            <a:r>
              <a:rPr lang="en-US" sz="2000" dirty="0"/>
              <a:t>Other areas mentioned at least once include non-maintained schools, other health organisations (e.g. GPs, CCGs, Primary Care), construction, early years and District Councils.</a:t>
            </a:r>
            <a:endParaRPr lang="en-GB" sz="2000" dirty="0"/>
          </a:p>
        </p:txBody>
      </p:sp>
    </p:spTree>
    <p:extLst>
      <p:ext uri="{BB962C8B-B14F-4D97-AF65-F5344CB8AC3E}">
        <p14:creationId xmlns:p14="http://schemas.microsoft.com/office/powerpoint/2010/main" val="2077658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19B3B-A983-4636-8B39-42DBDB0D8CAE}"/>
              </a:ext>
            </a:extLst>
          </p:cNvPr>
          <p:cNvSpPr>
            <a:spLocks noGrp="1"/>
          </p:cNvSpPr>
          <p:nvPr>
            <p:ph type="title"/>
          </p:nvPr>
        </p:nvSpPr>
        <p:spPr/>
        <p:txBody>
          <a:bodyPr/>
          <a:lstStyle/>
          <a:p>
            <a:r>
              <a:rPr lang="en-GB" dirty="0"/>
              <a:t>GMCA Levy Matchmaking Service</a:t>
            </a:r>
          </a:p>
        </p:txBody>
      </p:sp>
      <p:sp>
        <p:nvSpPr>
          <p:cNvPr id="3" name="Content Placeholder 2">
            <a:extLst>
              <a:ext uri="{FF2B5EF4-FFF2-40B4-BE49-F238E27FC236}">
                <a16:creationId xmlns:a16="http://schemas.microsoft.com/office/drawing/2014/main" id="{54725160-0F8A-4BCC-87CE-1C20B42F7AFF}"/>
              </a:ext>
            </a:extLst>
          </p:cNvPr>
          <p:cNvSpPr>
            <a:spLocks noGrp="1"/>
          </p:cNvSpPr>
          <p:nvPr>
            <p:ph idx="1"/>
          </p:nvPr>
        </p:nvSpPr>
        <p:spPr>
          <a:xfrm>
            <a:off x="719015" y="1417639"/>
            <a:ext cx="10972800" cy="4708526"/>
          </a:xfrm>
        </p:spPr>
        <p:txBody>
          <a:bodyPr/>
          <a:lstStyle/>
          <a:p>
            <a:r>
              <a:rPr lang="en-GB" sz="2800" dirty="0"/>
              <a:t>The Greater Manchester Combined Authority is working with large employers within its boundaries (including LAs and the NHS) to develop a Levy ‘Matchmaking’ Service to promote levy transfers</a:t>
            </a:r>
          </a:p>
          <a:p>
            <a:r>
              <a:rPr lang="en-GB" sz="2800" dirty="0"/>
              <a:t>After the transfer limit was increased to 25%, GMCA believed there was a need to create a simple process for both transferring and receiving employers to ensure that maximum levy investment was retained in Greater Manchester.</a:t>
            </a:r>
          </a:p>
          <a:p>
            <a:r>
              <a:rPr lang="en-GB" sz="2800" dirty="0"/>
              <a:t>The Growth Company was commissioned to develop and deliver a digital platform that connects levy payers with SMEs to facilitate the transfer of unspent levy funding, whilst also negating the need for SMEs to pay the 5% co-investment costs.</a:t>
            </a:r>
          </a:p>
        </p:txBody>
      </p:sp>
    </p:spTree>
    <p:extLst>
      <p:ext uri="{BB962C8B-B14F-4D97-AF65-F5344CB8AC3E}">
        <p14:creationId xmlns:p14="http://schemas.microsoft.com/office/powerpoint/2010/main" val="2741660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EEDE6-5421-4CD1-BAFE-4CFE4B38CC7C}"/>
              </a:ext>
            </a:extLst>
          </p:cNvPr>
          <p:cNvSpPr>
            <a:spLocks noGrp="1"/>
          </p:cNvSpPr>
          <p:nvPr>
            <p:ph type="title"/>
          </p:nvPr>
        </p:nvSpPr>
        <p:spPr/>
        <p:txBody>
          <a:bodyPr/>
          <a:lstStyle/>
          <a:p>
            <a:r>
              <a:rPr lang="en-GB" dirty="0"/>
              <a:t>GMCA Levy Matchmaking Service</a:t>
            </a:r>
          </a:p>
        </p:txBody>
      </p:sp>
      <p:sp>
        <p:nvSpPr>
          <p:cNvPr id="3" name="Content Placeholder 2">
            <a:extLst>
              <a:ext uri="{FF2B5EF4-FFF2-40B4-BE49-F238E27FC236}">
                <a16:creationId xmlns:a16="http://schemas.microsoft.com/office/drawing/2014/main" id="{4A84369B-4D16-4652-BF86-DE9B8021CF87}"/>
              </a:ext>
            </a:extLst>
          </p:cNvPr>
          <p:cNvSpPr>
            <a:spLocks noGrp="1"/>
          </p:cNvSpPr>
          <p:nvPr>
            <p:ph idx="1"/>
          </p:nvPr>
        </p:nvSpPr>
        <p:spPr>
          <a:xfrm>
            <a:off x="719015" y="1417639"/>
            <a:ext cx="10972800" cy="4708526"/>
          </a:xfrm>
        </p:spPr>
        <p:txBody>
          <a:bodyPr/>
          <a:lstStyle/>
          <a:p>
            <a:pPr marL="0" indent="0">
              <a:buNone/>
            </a:pPr>
            <a:r>
              <a:rPr lang="en-US" b="1" dirty="0"/>
              <a:t>What does the service do?</a:t>
            </a:r>
          </a:p>
          <a:p>
            <a:r>
              <a:rPr lang="en-US" sz="2800" dirty="0"/>
              <a:t>The online service allows companies looking to donate unspent apprenticeship levy funds (maximum of 25%) to view details of opportunities created by smaller organisations looking for funding.</a:t>
            </a:r>
          </a:p>
          <a:p>
            <a:r>
              <a:rPr lang="en-US" sz="2800" dirty="0"/>
              <a:t>The platform allows organisations to specify the objectives from each organisation which then matches both parties by their </a:t>
            </a:r>
            <a:r>
              <a:rPr lang="en-GB" sz="2800" dirty="0"/>
              <a:t>specified criteria.</a:t>
            </a:r>
          </a:p>
          <a:p>
            <a:r>
              <a:rPr lang="en-US" sz="2800" dirty="0"/>
              <a:t>Once matched, an inbuilt messaging service allows both organisations to arrange the transfer of the levy funding.</a:t>
            </a:r>
            <a:endParaRPr lang="en-GB" dirty="0"/>
          </a:p>
        </p:txBody>
      </p:sp>
    </p:spTree>
    <p:extLst>
      <p:ext uri="{BB962C8B-B14F-4D97-AF65-F5344CB8AC3E}">
        <p14:creationId xmlns:p14="http://schemas.microsoft.com/office/powerpoint/2010/main" val="1833979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7E98A-B3EF-49CF-A11C-7CEA62B2AE5E}"/>
              </a:ext>
            </a:extLst>
          </p:cNvPr>
          <p:cNvSpPr>
            <a:spLocks noGrp="1"/>
          </p:cNvSpPr>
          <p:nvPr>
            <p:ph type="title"/>
          </p:nvPr>
        </p:nvSpPr>
        <p:spPr/>
        <p:txBody>
          <a:bodyPr/>
          <a:lstStyle/>
          <a:p>
            <a:r>
              <a:rPr lang="en-GB" dirty="0"/>
              <a:t>GMCA Levy Matchmaking Service</a:t>
            </a:r>
          </a:p>
        </p:txBody>
      </p:sp>
      <p:sp>
        <p:nvSpPr>
          <p:cNvPr id="3" name="Content Placeholder 2">
            <a:extLst>
              <a:ext uri="{FF2B5EF4-FFF2-40B4-BE49-F238E27FC236}">
                <a16:creationId xmlns:a16="http://schemas.microsoft.com/office/drawing/2014/main" id="{1B8EDBB5-D067-410D-A310-A4792762371D}"/>
              </a:ext>
            </a:extLst>
          </p:cNvPr>
          <p:cNvSpPr>
            <a:spLocks noGrp="1"/>
          </p:cNvSpPr>
          <p:nvPr>
            <p:ph idx="1"/>
          </p:nvPr>
        </p:nvSpPr>
        <p:spPr>
          <a:xfrm>
            <a:off x="719015" y="1417639"/>
            <a:ext cx="10972800" cy="4708526"/>
          </a:xfrm>
        </p:spPr>
        <p:txBody>
          <a:bodyPr/>
          <a:lstStyle/>
          <a:p>
            <a:pPr marL="0" indent="0">
              <a:spcAft>
                <a:spcPts val="600"/>
              </a:spcAft>
              <a:buNone/>
            </a:pPr>
            <a:r>
              <a:rPr lang="en-US" b="1" dirty="0"/>
              <a:t>What are the benefits to large employers?</a:t>
            </a:r>
          </a:p>
          <a:p>
            <a:pPr marL="0" indent="0">
              <a:spcAft>
                <a:spcPts val="600"/>
              </a:spcAft>
              <a:buNone/>
            </a:pPr>
            <a:r>
              <a:rPr lang="en-US" sz="2400" dirty="0"/>
              <a:t>The service will allow large employers to utilise their levy to support smaller businesses, whether that be developing their supply chain, forming strategic partnerships or demonstrating corporate social responsibility. Large employers will have exposure to numerous opportunities that they wouldn’t have known existed without the service.</a:t>
            </a:r>
          </a:p>
          <a:p>
            <a:pPr marL="0" indent="0">
              <a:spcAft>
                <a:spcPts val="600"/>
              </a:spcAft>
              <a:buNone/>
            </a:pPr>
            <a:r>
              <a:rPr lang="en-US" b="1" dirty="0"/>
              <a:t>What are the benefits to SMEs?</a:t>
            </a:r>
          </a:p>
          <a:p>
            <a:pPr marL="0" indent="0">
              <a:spcAft>
                <a:spcPts val="600"/>
              </a:spcAft>
              <a:buNone/>
            </a:pPr>
            <a:r>
              <a:rPr lang="en-US" sz="2400" dirty="0"/>
              <a:t>By connecting with levy paying organisations SMEs could benefit from fully funded apprenticeship training without the need for co investment (funding criteria apply). SMEs will be able to showcase their opportunity to larger national audience, in a straight forward simple way.</a:t>
            </a:r>
            <a:endParaRPr lang="en-GB" dirty="0"/>
          </a:p>
        </p:txBody>
      </p:sp>
    </p:spTree>
    <p:extLst>
      <p:ext uri="{BB962C8B-B14F-4D97-AF65-F5344CB8AC3E}">
        <p14:creationId xmlns:p14="http://schemas.microsoft.com/office/powerpoint/2010/main" val="1414364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CFF56-184F-4133-826F-4A8C21DBB93B}"/>
              </a:ext>
            </a:extLst>
          </p:cNvPr>
          <p:cNvSpPr>
            <a:spLocks noGrp="1"/>
          </p:cNvSpPr>
          <p:nvPr>
            <p:ph type="title"/>
          </p:nvPr>
        </p:nvSpPr>
        <p:spPr/>
        <p:txBody>
          <a:bodyPr/>
          <a:lstStyle/>
          <a:p>
            <a:r>
              <a:rPr lang="en-GB" dirty="0"/>
              <a:t>GMCA Levy Matchmaking Service</a:t>
            </a:r>
          </a:p>
        </p:txBody>
      </p:sp>
      <p:sp>
        <p:nvSpPr>
          <p:cNvPr id="3" name="Content Placeholder 2">
            <a:extLst>
              <a:ext uri="{FF2B5EF4-FFF2-40B4-BE49-F238E27FC236}">
                <a16:creationId xmlns:a16="http://schemas.microsoft.com/office/drawing/2014/main" id="{23317AA4-F503-4D26-BB75-2EDB4E5138C6}"/>
              </a:ext>
            </a:extLst>
          </p:cNvPr>
          <p:cNvSpPr>
            <a:spLocks noGrp="1"/>
          </p:cNvSpPr>
          <p:nvPr>
            <p:ph idx="1"/>
          </p:nvPr>
        </p:nvSpPr>
        <p:spPr>
          <a:xfrm>
            <a:off x="719015" y="1417639"/>
            <a:ext cx="10972800" cy="4708526"/>
          </a:xfrm>
        </p:spPr>
        <p:txBody>
          <a:bodyPr/>
          <a:lstStyle/>
          <a:p>
            <a:r>
              <a:rPr lang="en-US" dirty="0"/>
              <a:t>Interested employers looking to transfer funds can register their interest online at:</a:t>
            </a:r>
          </a:p>
          <a:p>
            <a:pPr marL="0" indent="0">
              <a:buNone/>
            </a:pPr>
            <a:r>
              <a:rPr lang="en-US" dirty="0">
                <a:hlinkClick r:id="rId2"/>
              </a:rPr>
              <a:t>https://levymatchfinder.co.uk/</a:t>
            </a:r>
            <a:r>
              <a:rPr lang="en-US" dirty="0"/>
              <a:t> </a:t>
            </a:r>
          </a:p>
          <a:p>
            <a:r>
              <a:rPr lang="en-US" dirty="0"/>
              <a:t>Employers can set up their matching preferences and begin to see the opportunities they can invest in.</a:t>
            </a:r>
          </a:p>
          <a:p>
            <a:r>
              <a:rPr lang="en-US" dirty="0"/>
              <a:t>Employers looking to receive funds register on the site and then create the opportunity that showcases why transferring employers should choose them. </a:t>
            </a:r>
          </a:p>
        </p:txBody>
      </p:sp>
    </p:spTree>
    <p:extLst>
      <p:ext uri="{BB962C8B-B14F-4D97-AF65-F5344CB8AC3E}">
        <p14:creationId xmlns:p14="http://schemas.microsoft.com/office/powerpoint/2010/main" val="2006348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CC4FD-5098-478A-A809-255D847945B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7AAAA16-0AF3-4858-921C-1A22380AF254}"/>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4021EBFC-34B6-4D5C-B400-FBA4E90D6286}"/>
              </a:ext>
            </a:extLst>
          </p:cNvPr>
          <p:cNvPicPr>
            <a:picLocks noChangeAspect="1"/>
          </p:cNvPicPr>
          <p:nvPr/>
        </p:nvPicPr>
        <p:blipFill>
          <a:blip r:embed="rId2"/>
          <a:stretch>
            <a:fillRect/>
          </a:stretch>
        </p:blipFill>
        <p:spPr>
          <a:xfrm>
            <a:off x="0" y="1673"/>
            <a:ext cx="12192000" cy="6854653"/>
          </a:xfrm>
          <a:prstGeom prst="rect">
            <a:avLst/>
          </a:prstGeom>
        </p:spPr>
      </p:pic>
    </p:spTree>
    <p:extLst>
      <p:ext uri="{BB962C8B-B14F-4D97-AF65-F5344CB8AC3E}">
        <p14:creationId xmlns:p14="http://schemas.microsoft.com/office/powerpoint/2010/main" val="3646966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4FD3-0915-433E-A64F-B71FB31CA675}"/>
              </a:ext>
            </a:extLst>
          </p:cNvPr>
          <p:cNvSpPr>
            <a:spLocks noGrp="1"/>
          </p:cNvSpPr>
          <p:nvPr>
            <p:ph type="title"/>
          </p:nvPr>
        </p:nvSpPr>
        <p:spPr/>
        <p:txBody>
          <a:bodyPr/>
          <a:lstStyle/>
          <a:p>
            <a:r>
              <a:rPr lang="en-GB" dirty="0"/>
              <a:t>Key Questions to answer when considering a transfer</a:t>
            </a:r>
          </a:p>
        </p:txBody>
      </p:sp>
      <p:sp>
        <p:nvSpPr>
          <p:cNvPr id="3" name="Content Placeholder 2">
            <a:extLst>
              <a:ext uri="{FF2B5EF4-FFF2-40B4-BE49-F238E27FC236}">
                <a16:creationId xmlns:a16="http://schemas.microsoft.com/office/drawing/2014/main" id="{4465AAE1-68C5-402C-AD1E-E24F39B0C846}"/>
              </a:ext>
            </a:extLst>
          </p:cNvPr>
          <p:cNvSpPr>
            <a:spLocks noGrp="1"/>
          </p:cNvSpPr>
          <p:nvPr>
            <p:ph idx="1"/>
          </p:nvPr>
        </p:nvSpPr>
        <p:spPr>
          <a:xfrm>
            <a:off x="719015" y="1550505"/>
            <a:ext cx="10972800" cy="4575660"/>
          </a:xfrm>
        </p:spPr>
        <p:txBody>
          <a:bodyPr/>
          <a:lstStyle/>
          <a:p>
            <a:r>
              <a:rPr lang="en-GB" sz="2800" dirty="0"/>
              <a:t>How will we provide capacity and resources to manage a levy transfer programme?</a:t>
            </a:r>
          </a:p>
          <a:p>
            <a:r>
              <a:rPr lang="en-GB" sz="2800" dirty="0"/>
              <a:t>How much do we have available to transfer?</a:t>
            </a:r>
          </a:p>
          <a:p>
            <a:r>
              <a:rPr lang="en-GB" sz="2800" dirty="0"/>
              <a:t>Will we be using the transfer function as a one off or as a sustained part of our apprenticeship programme?</a:t>
            </a:r>
          </a:p>
          <a:p>
            <a:r>
              <a:rPr lang="en-GB" sz="2800" dirty="0"/>
              <a:t>How will we decide who we transfer funds to?</a:t>
            </a:r>
          </a:p>
          <a:p>
            <a:r>
              <a:rPr lang="en-GB" sz="2800" dirty="0"/>
              <a:t>What selection criteria will we put in place?</a:t>
            </a:r>
          </a:p>
          <a:p>
            <a:r>
              <a:rPr lang="en-GB" sz="2800" dirty="0"/>
              <a:t>Will certain sectors be prioritised?</a:t>
            </a:r>
          </a:p>
          <a:p>
            <a:r>
              <a:rPr lang="en-GB" sz="2800" dirty="0"/>
              <a:t>Will we prioritise apprentices from certain age groups or backgrounds?</a:t>
            </a:r>
          </a:p>
          <a:p>
            <a:endParaRPr lang="en-GB" dirty="0"/>
          </a:p>
        </p:txBody>
      </p:sp>
    </p:spTree>
    <p:extLst>
      <p:ext uri="{BB962C8B-B14F-4D97-AF65-F5344CB8AC3E}">
        <p14:creationId xmlns:p14="http://schemas.microsoft.com/office/powerpoint/2010/main" val="1234063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447C5-CB32-4206-942D-55942A0051D0}"/>
              </a:ext>
            </a:extLst>
          </p:cNvPr>
          <p:cNvSpPr>
            <a:spLocks noGrp="1"/>
          </p:cNvSpPr>
          <p:nvPr>
            <p:ph type="title"/>
          </p:nvPr>
        </p:nvSpPr>
        <p:spPr/>
        <p:txBody>
          <a:bodyPr/>
          <a:lstStyle/>
          <a:p>
            <a:r>
              <a:rPr lang="en-GB" dirty="0"/>
              <a:t>Deciding who to support</a:t>
            </a:r>
          </a:p>
        </p:txBody>
      </p:sp>
      <p:sp>
        <p:nvSpPr>
          <p:cNvPr id="3" name="Content Placeholder 2">
            <a:extLst>
              <a:ext uri="{FF2B5EF4-FFF2-40B4-BE49-F238E27FC236}">
                <a16:creationId xmlns:a16="http://schemas.microsoft.com/office/drawing/2014/main" id="{3953C839-09FD-44C4-A6B1-8DC9EDD86D0B}"/>
              </a:ext>
            </a:extLst>
          </p:cNvPr>
          <p:cNvSpPr>
            <a:spLocks noGrp="1"/>
          </p:cNvSpPr>
          <p:nvPr>
            <p:ph idx="1"/>
          </p:nvPr>
        </p:nvSpPr>
        <p:spPr>
          <a:xfrm>
            <a:off x="719015" y="1417639"/>
            <a:ext cx="10972800" cy="4708526"/>
          </a:xfrm>
        </p:spPr>
        <p:txBody>
          <a:bodyPr/>
          <a:lstStyle/>
          <a:p>
            <a:pPr marL="514350" indent="-514350">
              <a:spcAft>
                <a:spcPts val="600"/>
              </a:spcAft>
              <a:buFont typeface="+mj-lt"/>
              <a:buAutoNum type="arabicPeriod"/>
            </a:pPr>
            <a:r>
              <a:rPr lang="en-GB" sz="2800" b="1" dirty="0"/>
              <a:t>Work with who you know</a:t>
            </a:r>
          </a:p>
          <a:p>
            <a:pPr marL="0" indent="0">
              <a:spcAft>
                <a:spcPts val="600"/>
              </a:spcAft>
              <a:buNone/>
            </a:pPr>
            <a:r>
              <a:rPr lang="en-GB" sz="2800" b="1" dirty="0"/>
              <a:t>Wolverhampton </a:t>
            </a:r>
          </a:p>
          <a:p>
            <a:pPr lvl="1">
              <a:spcAft>
                <a:spcPts val="600"/>
              </a:spcAft>
            </a:pPr>
            <a:r>
              <a:rPr lang="en-GB" sz="2400" dirty="0"/>
              <a:t>Decided to consider organisations they had a close working relationship with for transfers.</a:t>
            </a:r>
          </a:p>
          <a:p>
            <a:pPr lvl="1">
              <a:spcAft>
                <a:spcPts val="600"/>
              </a:spcAft>
            </a:pPr>
            <a:r>
              <a:rPr lang="en-GB" sz="2400" dirty="0"/>
              <a:t>Selected Wolverhampton Homes, an ALMO looking after 23,000 homes for the council</a:t>
            </a:r>
          </a:p>
          <a:p>
            <a:pPr lvl="1">
              <a:spcAft>
                <a:spcPts val="600"/>
              </a:spcAft>
            </a:pPr>
            <a:r>
              <a:rPr lang="en-GB" sz="2400" dirty="0"/>
              <a:t>Will support the development of their staff and have a direct benefit on the residents living and working within their city</a:t>
            </a:r>
          </a:p>
          <a:p>
            <a:pPr lvl="1">
              <a:spcAft>
                <a:spcPts val="600"/>
              </a:spcAft>
            </a:pPr>
            <a:r>
              <a:rPr lang="en-GB" sz="2400" dirty="0"/>
              <a:t>Initially focused on L3 Team Leader/Supervisor but regularly communicate other apprenticeship opportunities to the ALMO to explore other possibilities</a:t>
            </a:r>
          </a:p>
          <a:p>
            <a:pPr marL="0" indent="0">
              <a:buNone/>
            </a:pPr>
            <a:endParaRPr lang="en-GB" sz="2400" dirty="0"/>
          </a:p>
          <a:p>
            <a:endParaRPr lang="en-GB" sz="2400" dirty="0"/>
          </a:p>
          <a:p>
            <a:endParaRPr lang="en-GB" sz="2400" dirty="0"/>
          </a:p>
        </p:txBody>
      </p:sp>
    </p:spTree>
    <p:extLst>
      <p:ext uri="{BB962C8B-B14F-4D97-AF65-F5344CB8AC3E}">
        <p14:creationId xmlns:p14="http://schemas.microsoft.com/office/powerpoint/2010/main" val="310465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D7D49-3BB4-4D4C-932A-94C251495E67}"/>
              </a:ext>
            </a:extLst>
          </p:cNvPr>
          <p:cNvSpPr>
            <a:spLocks noGrp="1"/>
          </p:cNvSpPr>
          <p:nvPr>
            <p:ph type="title"/>
          </p:nvPr>
        </p:nvSpPr>
        <p:spPr/>
        <p:txBody>
          <a:bodyPr/>
          <a:lstStyle/>
          <a:p>
            <a:r>
              <a:rPr lang="en-GB" dirty="0"/>
              <a:t>Deciding who to support</a:t>
            </a:r>
          </a:p>
        </p:txBody>
      </p:sp>
      <p:sp>
        <p:nvSpPr>
          <p:cNvPr id="3" name="Content Placeholder 2">
            <a:extLst>
              <a:ext uri="{FF2B5EF4-FFF2-40B4-BE49-F238E27FC236}">
                <a16:creationId xmlns:a16="http://schemas.microsoft.com/office/drawing/2014/main" id="{8556DB15-D469-4E8B-B7EC-35E22FA33F87}"/>
              </a:ext>
            </a:extLst>
          </p:cNvPr>
          <p:cNvSpPr>
            <a:spLocks noGrp="1"/>
          </p:cNvSpPr>
          <p:nvPr>
            <p:ph idx="1"/>
          </p:nvPr>
        </p:nvSpPr>
        <p:spPr>
          <a:xfrm>
            <a:off x="719015" y="1417638"/>
            <a:ext cx="10972800" cy="4708527"/>
          </a:xfrm>
        </p:spPr>
        <p:txBody>
          <a:bodyPr/>
          <a:lstStyle/>
          <a:p>
            <a:pPr marL="514350" indent="-514350">
              <a:buFont typeface="+mj-lt"/>
              <a:buAutoNum type="arabicPeriod" startAt="2"/>
            </a:pPr>
            <a:r>
              <a:rPr lang="en-GB" sz="2800" b="1" dirty="0"/>
              <a:t>Tackle a key skills shortage area</a:t>
            </a:r>
          </a:p>
          <a:p>
            <a:pPr marL="0" indent="0">
              <a:buNone/>
            </a:pPr>
            <a:r>
              <a:rPr lang="en-GB" sz="2800" b="1" dirty="0"/>
              <a:t>LB Bexley </a:t>
            </a:r>
          </a:p>
          <a:p>
            <a:pPr lvl="1"/>
            <a:r>
              <a:rPr lang="en-GB" sz="2400" dirty="0"/>
              <a:t>Took a corporate decision to transfer funds to their care sector</a:t>
            </a:r>
          </a:p>
          <a:p>
            <a:pPr lvl="1"/>
            <a:r>
              <a:rPr lang="en-GB" sz="2400" dirty="0"/>
              <a:t>Most of their care homes are SMEs needing skilled employees and don’t have funds or levy to grow and develop their staff.</a:t>
            </a:r>
          </a:p>
          <a:p>
            <a:pPr lvl="1"/>
            <a:r>
              <a:rPr lang="en-GB" sz="2400" dirty="0"/>
              <a:t>Raised awareness of opportunities with care sector and employers were asked to register interest via a simple form</a:t>
            </a:r>
          </a:p>
          <a:p>
            <a:pPr marL="0" indent="0">
              <a:buNone/>
            </a:pPr>
            <a:r>
              <a:rPr lang="en-GB" sz="2800" b="1" dirty="0"/>
              <a:t>Dudley Council</a:t>
            </a:r>
          </a:p>
          <a:p>
            <a:pPr lvl="1"/>
            <a:r>
              <a:rPr lang="en-GB" sz="2400" dirty="0"/>
              <a:t>Currently developing their transfer strategy</a:t>
            </a:r>
          </a:p>
          <a:p>
            <a:pPr lvl="1"/>
            <a:r>
              <a:rPr lang="en-GB" sz="2400" dirty="0"/>
              <a:t>Have identified skills shortages in engineering and manufacturing in borough and are seeking internal support to focus on these areas</a:t>
            </a:r>
          </a:p>
          <a:p>
            <a:endParaRPr lang="en-GB" sz="2800" dirty="0"/>
          </a:p>
        </p:txBody>
      </p:sp>
    </p:spTree>
    <p:extLst>
      <p:ext uri="{BB962C8B-B14F-4D97-AF65-F5344CB8AC3E}">
        <p14:creationId xmlns:p14="http://schemas.microsoft.com/office/powerpoint/2010/main" val="1547867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54BFF-F2B6-43B0-9207-537906A141F9}"/>
              </a:ext>
            </a:extLst>
          </p:cNvPr>
          <p:cNvSpPr>
            <a:spLocks noGrp="1"/>
          </p:cNvSpPr>
          <p:nvPr>
            <p:ph type="title"/>
          </p:nvPr>
        </p:nvSpPr>
        <p:spPr/>
        <p:txBody>
          <a:bodyPr/>
          <a:lstStyle/>
          <a:p>
            <a:r>
              <a:rPr lang="en-GB" dirty="0"/>
              <a:t>Deciding who to support</a:t>
            </a:r>
          </a:p>
        </p:txBody>
      </p:sp>
      <p:sp>
        <p:nvSpPr>
          <p:cNvPr id="3" name="Content Placeholder 2">
            <a:extLst>
              <a:ext uri="{FF2B5EF4-FFF2-40B4-BE49-F238E27FC236}">
                <a16:creationId xmlns:a16="http://schemas.microsoft.com/office/drawing/2014/main" id="{ACD3BD7D-043C-4466-A267-A574E0A209F2}"/>
              </a:ext>
            </a:extLst>
          </p:cNvPr>
          <p:cNvSpPr>
            <a:spLocks noGrp="1"/>
          </p:cNvSpPr>
          <p:nvPr>
            <p:ph idx="1"/>
          </p:nvPr>
        </p:nvSpPr>
        <p:spPr>
          <a:xfrm>
            <a:off x="719015" y="1417639"/>
            <a:ext cx="11380220" cy="4903648"/>
          </a:xfrm>
        </p:spPr>
        <p:txBody>
          <a:bodyPr/>
          <a:lstStyle/>
          <a:p>
            <a:pPr marL="514350" indent="-514350">
              <a:buFont typeface="+mj-lt"/>
              <a:buAutoNum type="arabicPeriod" startAt="3"/>
            </a:pPr>
            <a:r>
              <a:rPr lang="en-GB" b="1" dirty="0"/>
              <a:t>Supporting non-levy paying schools</a:t>
            </a:r>
          </a:p>
          <a:p>
            <a:r>
              <a:rPr lang="en-GB" sz="2400" dirty="0"/>
              <a:t>Several councils have made it a priority of their Levy Transfer policy to support schools within their local authority that do not pay into the council’s own levy pot</a:t>
            </a:r>
          </a:p>
          <a:p>
            <a:r>
              <a:rPr lang="en-GB" sz="2400" dirty="0"/>
              <a:t>This includes </a:t>
            </a:r>
            <a:r>
              <a:rPr lang="en-GB" sz="2400" b="1" dirty="0"/>
              <a:t>Brighton and Hove, Cornwall, Lancashire, Kent </a:t>
            </a:r>
            <a:r>
              <a:rPr lang="en-GB" sz="2400" dirty="0"/>
              <a:t>and</a:t>
            </a:r>
            <a:r>
              <a:rPr lang="en-GB" sz="2400" b="1" dirty="0"/>
              <a:t> West Sussex</a:t>
            </a:r>
            <a:r>
              <a:rPr lang="en-GB" sz="2400" dirty="0"/>
              <a:t>.</a:t>
            </a:r>
          </a:p>
          <a:p>
            <a:r>
              <a:rPr lang="en-GB" sz="2400" dirty="0"/>
              <a:t>A benefit of this approach is that it can help to stimulate interest in non-maintained schools for apprenticeships, potentially expanding your opportunities to develop cohorts with your maintained schools</a:t>
            </a:r>
          </a:p>
          <a:p>
            <a:r>
              <a:rPr lang="en-GB" sz="2400" dirty="0"/>
              <a:t>This approach may not work for some LAs who have pooled PAYE schemes that include some non-maintained schools, which will prevent transfers. There is currently no solution for this problem, which has bene raised repeatedly with government</a:t>
            </a:r>
          </a:p>
        </p:txBody>
      </p:sp>
    </p:spTree>
    <p:extLst>
      <p:ext uri="{BB962C8B-B14F-4D97-AF65-F5344CB8AC3E}">
        <p14:creationId xmlns:p14="http://schemas.microsoft.com/office/powerpoint/2010/main" val="2479490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38831-CB4D-45EC-BDD0-357B586530EA}"/>
              </a:ext>
            </a:extLst>
          </p:cNvPr>
          <p:cNvSpPr>
            <a:spLocks noGrp="1"/>
          </p:cNvSpPr>
          <p:nvPr>
            <p:ph type="title"/>
          </p:nvPr>
        </p:nvSpPr>
        <p:spPr/>
        <p:txBody>
          <a:bodyPr/>
          <a:lstStyle/>
          <a:p>
            <a:r>
              <a:rPr lang="en-GB" dirty="0"/>
              <a:t>Deciding who to support</a:t>
            </a:r>
          </a:p>
        </p:txBody>
      </p:sp>
      <p:sp>
        <p:nvSpPr>
          <p:cNvPr id="3" name="Content Placeholder 2">
            <a:extLst>
              <a:ext uri="{FF2B5EF4-FFF2-40B4-BE49-F238E27FC236}">
                <a16:creationId xmlns:a16="http://schemas.microsoft.com/office/drawing/2014/main" id="{33640701-F8AD-4E7D-92E4-8A7AE7164DBE}"/>
              </a:ext>
            </a:extLst>
          </p:cNvPr>
          <p:cNvSpPr>
            <a:spLocks noGrp="1"/>
          </p:cNvSpPr>
          <p:nvPr>
            <p:ph idx="1"/>
          </p:nvPr>
        </p:nvSpPr>
        <p:spPr>
          <a:xfrm>
            <a:off x="719014" y="1272209"/>
            <a:ext cx="11327211" cy="4853956"/>
          </a:xfrm>
        </p:spPr>
        <p:txBody>
          <a:bodyPr/>
          <a:lstStyle/>
          <a:p>
            <a:pPr marL="514350" indent="-514350">
              <a:buFont typeface="+mj-lt"/>
              <a:buAutoNum type="arabicPeriod" startAt="4"/>
            </a:pPr>
            <a:r>
              <a:rPr lang="en-GB" sz="2800" b="1" dirty="0"/>
              <a:t>Supporting small businesses</a:t>
            </a:r>
          </a:p>
          <a:p>
            <a:pPr marL="0" indent="0">
              <a:buNone/>
            </a:pPr>
            <a:r>
              <a:rPr lang="en-GB" sz="2800" b="1" dirty="0"/>
              <a:t>Warwickshire</a:t>
            </a:r>
          </a:p>
          <a:p>
            <a:r>
              <a:rPr lang="en-GB" sz="2400" dirty="0"/>
              <a:t>Committed £300k of levy funds for transfers to work with small businesses</a:t>
            </a:r>
          </a:p>
          <a:p>
            <a:r>
              <a:rPr lang="en-GB" sz="2400" dirty="0"/>
              <a:t>Prioritising key sectors for the county including Health and Social Care, Travel and Tourism, Rail, Childcare, Advanced Manufacturing and Hospitality.</a:t>
            </a:r>
          </a:p>
          <a:p>
            <a:r>
              <a:rPr lang="en-GB" sz="2400" dirty="0"/>
              <a:t>Programme is aligned to wider offer of support for small business from the council and its partners, such as staff training and business growth funding</a:t>
            </a:r>
          </a:p>
          <a:p>
            <a:r>
              <a:rPr lang="en-GB" sz="2400" dirty="0"/>
              <a:t>Businesses are also offered opportunity to recruit a supported young person with an apprenticeship for which more support is available from the council</a:t>
            </a:r>
          </a:p>
          <a:p>
            <a:r>
              <a:rPr lang="en-GB" sz="2400" dirty="0"/>
              <a:t>A Business Skills Advisor works with the SMEs to undertake a free review of training and recruitment needs and identify if an apprenticeship is the best route for the company</a:t>
            </a:r>
          </a:p>
        </p:txBody>
      </p:sp>
    </p:spTree>
    <p:extLst>
      <p:ext uri="{BB962C8B-B14F-4D97-AF65-F5344CB8AC3E}">
        <p14:creationId xmlns:p14="http://schemas.microsoft.com/office/powerpoint/2010/main" val="89831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14941" y="3863874"/>
            <a:ext cx="10363200" cy="1125537"/>
          </a:xfrm>
        </p:spPr>
        <p:txBody>
          <a:bodyPr/>
          <a:lstStyle/>
          <a:p>
            <a:pPr eaLnBrk="1" hangingPunct="1"/>
            <a:r>
              <a:rPr lang="en-GB" altLang="en-US" dirty="0"/>
              <a:t>Case Studies: Kent County Council’s Levy Transfer Process </a:t>
            </a:r>
            <a:br>
              <a:rPr lang="en-GB" altLang="en-US" dirty="0"/>
            </a:br>
            <a:endParaRPr lang="en-GB" altLang="en-US" dirty="0"/>
          </a:p>
        </p:txBody>
      </p:sp>
      <p:sp>
        <p:nvSpPr>
          <p:cNvPr id="3076" name="Text Box 4"/>
          <p:cNvSpPr txBox="1">
            <a:spLocks noChangeArrowheads="1"/>
          </p:cNvSpPr>
          <p:nvPr/>
        </p:nvSpPr>
        <p:spPr bwMode="auto">
          <a:xfrm>
            <a:off x="1375508" y="6249991"/>
            <a:ext cx="83312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1200" b="1" i="0" u="none" strike="noStrike" kern="1200" cap="none" spc="0" normalizeH="0" baseline="0" noProof="0" dirty="0">
                <a:ln>
                  <a:noFill/>
                </a:ln>
                <a:solidFill>
                  <a:srgbClr val="FFFFFF"/>
                </a:solidFill>
                <a:effectLst/>
                <a:uLnTx/>
                <a:uFillTx/>
                <a:latin typeface="Arial" charset="0"/>
                <a:ea typeface="+mn-ea"/>
                <a:cs typeface="+mn-cs"/>
              </a:rPr>
              <a:t>		</a:t>
            </a:r>
          </a:p>
        </p:txBody>
      </p:sp>
      <p:sp>
        <p:nvSpPr>
          <p:cNvPr id="3077" name="Text Box 5"/>
          <p:cNvSpPr txBox="1">
            <a:spLocks noChangeArrowheads="1"/>
          </p:cNvSpPr>
          <p:nvPr/>
        </p:nvSpPr>
        <p:spPr bwMode="auto">
          <a:xfrm>
            <a:off x="9108833" y="6308725"/>
            <a:ext cx="256930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GB" altLang="en-US" sz="1200" b="1" i="0" u="none" strike="noStrike" kern="1200" cap="none" spc="0" normalizeH="0" baseline="0" noProof="0" dirty="0">
                <a:ln>
                  <a:noFill/>
                </a:ln>
                <a:solidFill>
                  <a:srgbClr val="FFFFFF"/>
                </a:solidFill>
                <a:effectLst/>
                <a:uLnTx/>
                <a:uFillTx/>
                <a:latin typeface="Arial" charset="0"/>
                <a:ea typeface="+mn-ea"/>
                <a:cs typeface="+mn-cs"/>
              </a:rPr>
              <a:t>www.local.gov.uk</a:t>
            </a:r>
          </a:p>
        </p:txBody>
      </p:sp>
    </p:spTree>
    <p:extLst>
      <p:ext uri="{BB962C8B-B14F-4D97-AF65-F5344CB8AC3E}">
        <p14:creationId xmlns:p14="http://schemas.microsoft.com/office/powerpoint/2010/main" val="3622905815"/>
      </p:ext>
    </p:extLst>
  </p:cSld>
  <p:clrMapOvr>
    <a:masterClrMapping/>
  </p:clrMapOvr>
  <mc:AlternateContent xmlns:mc="http://schemas.openxmlformats.org/markup-compatibility/2006" xmlns:p14="http://schemas.microsoft.com/office/powerpoint/2010/main">
    <mc:Choice Requires="p14">
      <p:transition spd="slow" p14:dur="2000" advTm="40532"/>
    </mc:Choice>
    <mc:Fallback xmlns="">
      <p:transition spd="slow" advTm="4053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6B8B-3979-450B-9729-6FABE1599263}"/>
              </a:ext>
            </a:extLst>
          </p:cNvPr>
          <p:cNvSpPr>
            <a:spLocks noGrp="1"/>
          </p:cNvSpPr>
          <p:nvPr>
            <p:ph type="title"/>
          </p:nvPr>
        </p:nvSpPr>
        <p:spPr/>
        <p:txBody>
          <a:bodyPr/>
          <a:lstStyle/>
          <a:p>
            <a:r>
              <a:rPr lang="en-GB" dirty="0"/>
              <a:t>Case Study: Kent County Council’s Levy Transfer Process</a:t>
            </a:r>
          </a:p>
        </p:txBody>
      </p:sp>
      <p:sp>
        <p:nvSpPr>
          <p:cNvPr id="3" name="Content Placeholder 2">
            <a:extLst>
              <a:ext uri="{FF2B5EF4-FFF2-40B4-BE49-F238E27FC236}">
                <a16:creationId xmlns:a16="http://schemas.microsoft.com/office/drawing/2014/main" id="{1315306C-D06D-4F53-9FB9-51989B19E44F}"/>
              </a:ext>
            </a:extLst>
          </p:cNvPr>
          <p:cNvSpPr>
            <a:spLocks noGrp="1"/>
          </p:cNvSpPr>
          <p:nvPr>
            <p:ph idx="1"/>
          </p:nvPr>
        </p:nvSpPr>
        <p:spPr>
          <a:xfrm>
            <a:off x="719015" y="1855304"/>
            <a:ext cx="11141682" cy="4270861"/>
          </a:xfrm>
        </p:spPr>
        <p:txBody>
          <a:bodyPr/>
          <a:lstStyle/>
          <a:p>
            <a:pPr marL="0" indent="0">
              <a:spcAft>
                <a:spcPts val="600"/>
              </a:spcAft>
              <a:buNone/>
            </a:pPr>
            <a:r>
              <a:rPr lang="en-US" sz="2800" b="1" dirty="0"/>
              <a:t>Employers who can receive transferred levy funds</a:t>
            </a:r>
          </a:p>
          <a:p>
            <a:pPr>
              <a:spcAft>
                <a:spcPts val="600"/>
              </a:spcAft>
            </a:pPr>
            <a:r>
              <a:rPr lang="en-US" sz="2400" dirty="0"/>
              <a:t>Both levy and non-levy payers can receive funds for new or existing employees to undertake an apprenticeship training standard.</a:t>
            </a:r>
          </a:p>
          <a:p>
            <a:pPr marL="0" indent="0">
              <a:spcAft>
                <a:spcPts val="600"/>
              </a:spcAft>
              <a:buNone/>
            </a:pPr>
            <a:r>
              <a:rPr lang="en-US" sz="2400" dirty="0"/>
              <a:t>Employers can be:</a:t>
            </a:r>
          </a:p>
          <a:p>
            <a:pPr>
              <a:spcAft>
                <a:spcPts val="600"/>
              </a:spcAft>
            </a:pPr>
            <a:r>
              <a:rPr lang="en-US" sz="2400" dirty="0"/>
              <a:t>Kent employers in the council supply chain</a:t>
            </a:r>
          </a:p>
          <a:p>
            <a:pPr>
              <a:spcAft>
                <a:spcPts val="600"/>
              </a:spcAft>
            </a:pPr>
            <a:r>
              <a:rPr lang="en-US" sz="2400" dirty="0"/>
              <a:t>Kent employers in voluntary, community and social enterprise sectors</a:t>
            </a:r>
          </a:p>
          <a:p>
            <a:pPr>
              <a:spcAft>
                <a:spcPts val="600"/>
              </a:spcAft>
            </a:pPr>
            <a:r>
              <a:rPr lang="en-US" sz="2400" dirty="0"/>
              <a:t>Kent schools that do not pay into the council’s apprenticeship levy.</a:t>
            </a:r>
          </a:p>
          <a:p>
            <a:pPr marL="0" indent="0">
              <a:buNone/>
            </a:pPr>
            <a:endParaRPr lang="en-US" sz="2400" dirty="0"/>
          </a:p>
          <a:p>
            <a:pPr marL="457200" lvl="1" indent="0">
              <a:buNone/>
            </a:pPr>
            <a:endParaRPr lang="en-GB" sz="2400" dirty="0"/>
          </a:p>
        </p:txBody>
      </p:sp>
    </p:spTree>
    <p:extLst>
      <p:ext uri="{BB962C8B-B14F-4D97-AF65-F5344CB8AC3E}">
        <p14:creationId xmlns:p14="http://schemas.microsoft.com/office/powerpoint/2010/main" val="995363394"/>
      </p:ext>
    </p:extLst>
  </p:cSld>
  <p:clrMapOvr>
    <a:masterClrMapping/>
  </p:clrMapOvr>
</p:sld>
</file>

<file path=ppt/theme/theme1.xml><?xml version="1.0" encoding="utf-8"?>
<a:theme xmlns:a="http://schemas.openxmlformats.org/drawingml/2006/main" name="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2"/>
            </a:solidFill>
            <a:effectLst/>
            <a:latin typeface="Arial"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BD32A1C3D013499598356312E55AD9" ma:contentTypeVersion="8" ma:contentTypeDescription="Create a new document." ma:contentTypeScope="" ma:versionID="fbc395cc897adeeda1535ad6997f26ce">
  <xsd:schema xmlns:xsd="http://www.w3.org/2001/XMLSchema" xmlns:xs="http://www.w3.org/2001/XMLSchema" xmlns:p="http://schemas.microsoft.com/office/2006/metadata/properties" xmlns:ns3="643da365-305e-4332-bc3e-f8d0da849c5f" targetNamespace="http://schemas.microsoft.com/office/2006/metadata/properties" ma:root="true" ma:fieldsID="ea2e6cd528a934e73f4dcfa9fa3a75f5" ns3:_="">
    <xsd:import namespace="643da365-305e-4332-bc3e-f8d0da849c5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3da365-305e-4332-bc3e-f8d0da849c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238797-6B61-4A7A-A0AF-6A9857FF9720}">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643da365-305e-4332-bc3e-f8d0da849c5f"/>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F629460F-EC70-4503-A1D0-561FA0A9767F}">
  <ds:schemaRefs>
    <ds:schemaRef ds:uri="http://schemas.microsoft.com/sharepoint/v3/contenttype/forms"/>
  </ds:schemaRefs>
</ds:datastoreItem>
</file>

<file path=customXml/itemProps3.xml><?xml version="1.0" encoding="utf-8"?>
<ds:datastoreItem xmlns:ds="http://schemas.openxmlformats.org/officeDocument/2006/customXml" ds:itemID="{5F552FE8-B8B8-4C4D-987C-7D6A650250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3da365-305e-4332-bc3e-f8d0da849c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164</TotalTime>
  <Words>1750</Words>
  <Application>Microsoft Office PowerPoint</Application>
  <PresentationFormat>Widescreen</PresentationFormat>
  <Paragraphs>154</Paragraphs>
  <Slides>24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24</vt:i4>
      </vt:variant>
    </vt:vector>
  </HeadingPairs>
  <TitlesOfParts>
    <vt:vector size="26" baseType="lpstr">
      <vt:lpstr>Arial</vt:lpstr>
      <vt:lpstr>LG Group 2</vt:lpstr>
      <vt:lpstr>Apprenticeship Levy Transfers: How are councils using transfers? </vt:lpstr>
      <vt:lpstr>What has the sector told us on transfers?</vt:lpstr>
      <vt:lpstr>Key Questions to answer when considering a transfer</vt:lpstr>
      <vt:lpstr>Deciding who to support</vt:lpstr>
      <vt:lpstr>Deciding who to support</vt:lpstr>
      <vt:lpstr>Deciding who to support</vt:lpstr>
      <vt:lpstr>Deciding who to support</vt:lpstr>
      <vt:lpstr>Case Studies: Kent County Council’s Levy Transfer Process  </vt:lpstr>
      <vt:lpstr>Case Study: Kent County Council’s Levy Transfer Process</vt:lpstr>
      <vt:lpstr>Case Study: Kent County Council’s Levy Transfer Process (cont.)</vt:lpstr>
      <vt:lpstr>Case Study: Kent County Council’s Levy Transfer Process (cont.)</vt:lpstr>
      <vt:lpstr>Case Study: Kent County Council’s Levy Transfer Process (cont.)</vt:lpstr>
      <vt:lpstr>Case Study: Kent County Council’s Levy Transfer Process (cont.)</vt:lpstr>
      <vt:lpstr>Links to more LA Transfer Criteria</vt:lpstr>
      <vt:lpstr>Case Studies: Collaborative Working on Levy Transfer ‘Matchmaking’ Services </vt:lpstr>
      <vt:lpstr>WMCA – Transferring Funds Model </vt:lpstr>
      <vt:lpstr>WMCA – Transferring Funds Model </vt:lpstr>
      <vt:lpstr>WMCA – Transferring Funds Model </vt:lpstr>
      <vt:lpstr>WMCA – Transferring Funds Model </vt:lpstr>
      <vt:lpstr>GMCA Levy Matchmaking Service</vt:lpstr>
      <vt:lpstr>GMCA Levy Matchmaking Service</vt:lpstr>
      <vt:lpstr>GMCA Levy Matchmaking Service</vt:lpstr>
      <vt:lpstr>GMCA Levy Matchmaking Service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Apprenticeship Levy Transfers: What are councils doing? </dc:title>
  <dc:creator>Jamie Saddler</dc:creator>
  <cp:lastModifiedBy>Chris Donkin</cp:lastModifiedBy>
  <cp:revision>17</cp:revision>
  <dcterms:created xsi:type="dcterms:W3CDTF">2019-09-09T16:07:06Z</dcterms:created>
  <dcterms:modified xsi:type="dcterms:W3CDTF">2019-09-25T15:35:57Z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0x01010017BD32A1C3D013499598356312E55AD9</vt:lpwstr>
  </property>
</Properties>
</file>